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411" r:id="rId3"/>
    <p:sldId id="265" r:id="rId4"/>
    <p:sldId id="275" r:id="rId5"/>
    <p:sldId id="271" r:id="rId6"/>
    <p:sldId id="300" r:id="rId7"/>
    <p:sldId id="272" r:id="rId8"/>
    <p:sldId id="277" r:id="rId9"/>
    <p:sldId id="294" r:id="rId10"/>
    <p:sldId id="295" r:id="rId11"/>
    <p:sldId id="268" r:id="rId12"/>
    <p:sldId id="288" r:id="rId13"/>
    <p:sldId id="286" r:id="rId14"/>
    <p:sldId id="262" r:id="rId15"/>
    <p:sldId id="287" r:id="rId16"/>
    <p:sldId id="264" r:id="rId17"/>
    <p:sldId id="274" r:id="rId18"/>
    <p:sldId id="296" r:id="rId19"/>
    <p:sldId id="279" r:id="rId20"/>
    <p:sldId id="280" r:id="rId21"/>
    <p:sldId id="278" r:id="rId22"/>
    <p:sldId id="266" r:id="rId23"/>
    <p:sldId id="293" r:id="rId24"/>
    <p:sldId id="291" r:id="rId25"/>
    <p:sldId id="292" r:id="rId26"/>
    <p:sldId id="299" r:id="rId27"/>
    <p:sldId id="281" r:id="rId28"/>
    <p:sldId id="270" r:id="rId29"/>
    <p:sldId id="297" r:id="rId30"/>
    <p:sldId id="298" r:id="rId31"/>
    <p:sldId id="283" r:id="rId32"/>
    <p:sldId id="284" r:id="rId33"/>
    <p:sldId id="290" r:id="rId34"/>
    <p:sldId id="289" r:id="rId35"/>
    <p:sldId id="267" r:id="rId36"/>
    <p:sldId id="28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7E198D3-C1A8-4565-9ACA-10F10F38BFAD}">
          <p14:sldIdLst>
            <p14:sldId id="256"/>
            <p14:sldId id="411"/>
            <p14:sldId id="265"/>
            <p14:sldId id="275"/>
            <p14:sldId id="271"/>
          </p14:sldIdLst>
        </p14:section>
        <p14:section name="EDA" id="{4E8380C4-F305-48A5-90F4-4AF4F4DD4C9E}">
          <p14:sldIdLst>
            <p14:sldId id="300"/>
            <p14:sldId id="272"/>
            <p14:sldId id="277"/>
            <p14:sldId id="294"/>
            <p14:sldId id="295"/>
            <p14:sldId id="268"/>
            <p14:sldId id="288"/>
            <p14:sldId id="286"/>
            <p14:sldId id="262"/>
            <p14:sldId id="287"/>
            <p14:sldId id="264"/>
            <p14:sldId id="274"/>
            <p14:sldId id="296"/>
            <p14:sldId id="279"/>
            <p14:sldId id="280"/>
            <p14:sldId id="278"/>
            <p14:sldId id="266"/>
          </p14:sldIdLst>
        </p14:section>
        <p14:section name="CNN" id="{D681148A-1F1B-457B-A5A3-541D99A2A0A5}">
          <p14:sldIdLst>
            <p14:sldId id="293"/>
            <p14:sldId id="291"/>
            <p14:sldId id="292"/>
            <p14:sldId id="299"/>
          </p14:sldIdLst>
        </p14:section>
        <p14:section name="XGBoost" id="{45C40705-4FE7-4413-A2D5-BE38A0085CEB}">
          <p14:sldIdLst>
            <p14:sldId id="281"/>
            <p14:sldId id="270"/>
            <p14:sldId id="297"/>
            <p14:sldId id="298"/>
          </p14:sldIdLst>
        </p14:section>
        <p14:section name="Hyperparameter tuning" id="{09D40CF9-F93B-4A02-8DF9-F8F4DAE8155E}">
          <p14:sldIdLst>
            <p14:sldId id="283"/>
            <p14:sldId id="284"/>
            <p14:sldId id="290"/>
            <p14:sldId id="289"/>
          </p14:sldIdLst>
        </p14:section>
        <p14:section name="Conclusion" id="{986A71FE-B64C-45F3-8E4A-E9F27F3F6416}">
          <p14:sldIdLst>
            <p14:sldId id="267"/>
            <p14:sldId id="2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426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14A8BC-C4FC-4969-AF74-AAC1B8807218}" type="datetimeFigureOut">
              <a:rPr lang="en-US" smtClean="0"/>
              <a:t>2024-10-27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4E86C5-452F-4128-9088-C23465C0D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613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E86C5-452F-4128-9088-C23465C0DD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90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ABF06-F02D-E522-538F-87D0C055B9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F16F4-25D2-3214-5873-CEEBDEE67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89284-054B-9A61-9535-ECDC53043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2005A-E747-4717-87FA-A0566728574C}" type="datetimeFigureOut">
              <a:rPr lang="en-GB" smtClean="0"/>
              <a:t>27/10/2024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34571-CB52-1928-AE6D-61AC1DFFE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5504F-9C41-0F99-54C5-22E6AE475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8527-3483-4609-80D8-BCBA55EDE7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131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E6AEA-7919-5D35-FD68-903DD814C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00DA63-E80D-4505-2F2B-9A06E9A773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7C4BA-F111-3DEF-9818-BD01EB86A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2005A-E747-4717-87FA-A0566728574C}" type="datetimeFigureOut">
              <a:rPr lang="en-GB" smtClean="0"/>
              <a:t>27/10/2024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FB961-A2D3-CA48-08D9-0AB0A2A80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4FFA6-AF31-0EF3-B954-CB3152D5C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8527-3483-4609-80D8-BCBA55EDE7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253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291ED4-329B-D730-5FD9-647C7D11BD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1B696A-A7D6-E98A-3E69-FCA44E5B9E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23366-7F5A-EA10-7F6C-A42FD4798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2005A-E747-4717-87FA-A0566728574C}" type="datetimeFigureOut">
              <a:rPr lang="en-GB" smtClean="0"/>
              <a:t>27/10/2024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CBDEBF-F607-200C-6FB7-89FD71354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11D86-C725-AFA5-C232-B72109276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8527-3483-4609-80D8-BCBA55EDE7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3433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55523" y="230189"/>
            <a:ext cx="11257061" cy="8397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561600" y="1835249"/>
            <a:ext cx="11361584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>
          <a:xfrm>
            <a:off x="11358860" y="6408000"/>
            <a:ext cx="624000" cy="164251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1600"/>
              </a:lnSpc>
            </a:pPr>
            <a:fld id="{F25965E0-7062-474C-8671-DB3A3CE669B0}" type="slidenum">
              <a:rPr lang="en-GB" smtClean="0"/>
              <a:pPr>
                <a:lnSpc>
                  <a:spcPts val="1600"/>
                </a:lnSpc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726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AF31C-278F-4D8D-751A-4FE378E82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64B90-C0C2-B400-8E27-CE3BAC1C1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DE7C0-A012-CD96-AFF1-3B1B2892E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2005A-E747-4717-87FA-A0566728574C}" type="datetimeFigureOut">
              <a:rPr lang="en-GB" smtClean="0"/>
              <a:t>27/10/2024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A8DF7-A6DD-E61D-6470-742BBA737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9EC29-8E70-EB54-CEDC-6DBEBC1CC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8527-3483-4609-80D8-BCBA55EDE7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7005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0ECAC-CEE7-E6F3-FA1B-C3698F11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EF7E1F-8965-5B53-DAE6-6E0DFD2AD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22A05-40F7-58AE-2015-4DD28A1BE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2005A-E747-4717-87FA-A0566728574C}" type="datetimeFigureOut">
              <a:rPr lang="en-GB" smtClean="0"/>
              <a:t>27/10/2024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2D701-34BA-91B5-962B-5F9C8E8F4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877B4-BE2F-FEB1-AD87-BAC3D9655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8527-3483-4609-80D8-BCBA55EDE7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2713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34F4B-CAB3-2BB4-DA72-B1B7E82FC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6AE28-D9D7-75DD-33CC-8BFF1F77DC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DD38F0-40A8-C688-0B34-C7F664C0E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EC6003-F067-4CB2-4E78-3CADC7D88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2005A-E747-4717-87FA-A0566728574C}" type="datetimeFigureOut">
              <a:rPr lang="en-GB" smtClean="0"/>
              <a:t>27/10/2024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81AAF-C995-7728-8220-3C83236D1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40EF17-DC03-E824-0F65-EF2C167C7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8527-3483-4609-80D8-BCBA55EDE7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089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2A7C6-225F-BA00-1E9C-11337BA63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61B76F-9BE5-7C0C-C14D-626E855E0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616AE-197F-9419-70B6-8B9C96E551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7C8644-BD24-7499-4B70-285FDBFF30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D1B1E6-BBCD-8C90-4A44-422791AB0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1DD8C4-EABA-A263-0C4E-433BE0F1A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2005A-E747-4717-87FA-A0566728574C}" type="datetimeFigureOut">
              <a:rPr lang="en-GB" smtClean="0"/>
              <a:t>27/10/2024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FF29DA-1ED7-93D1-B5C2-3864A2D9F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857150-B9E8-2182-405D-1D71F543F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8527-3483-4609-80D8-BCBA55EDE7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24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2A327-79E5-1EA9-6C51-B50200C15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163CC8-A713-3934-44F0-0B52A550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2005A-E747-4717-87FA-A0566728574C}" type="datetimeFigureOut">
              <a:rPr lang="en-GB" smtClean="0"/>
              <a:t>27/10/2024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553E2B-DECB-243F-9CAF-81578DD31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27A29E-1325-7E46-8912-E4389F334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8527-3483-4609-80D8-BCBA55EDE7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7835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795579-2CAE-25A7-D3D6-43E7FCCFF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2005A-E747-4717-87FA-A0566728574C}" type="datetimeFigureOut">
              <a:rPr lang="en-GB" smtClean="0"/>
              <a:t>27/10/2024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C4F7E4-52B0-E698-02D2-A8F92387E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1E27C-E165-EC80-50E7-78CA803C7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8527-3483-4609-80D8-BCBA55EDE7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6717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DC267-25D4-F08B-5C3B-DA7646CCE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4D0FC-95B8-14E3-069C-5025D67E2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BC94D7-029F-2E4A-28B8-AB4179D71D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47C5B1-5F8D-3B40-8383-4443ADF1A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2005A-E747-4717-87FA-A0566728574C}" type="datetimeFigureOut">
              <a:rPr lang="en-GB" smtClean="0"/>
              <a:t>27/10/2024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02ED55-7ED5-C54C-D980-56B2F61B8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9E0857-A316-E976-B34F-4BE63219C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8527-3483-4609-80D8-BCBA55EDE7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434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4493B-A5D2-0FB0-53A4-1609E5FA6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31E883-3767-E138-4F01-4FD155CEAC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48BC49-E8EA-1A40-F63D-C0195F3D85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885DB9-A42C-569B-B43E-057622428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2005A-E747-4717-87FA-A0566728574C}" type="datetimeFigureOut">
              <a:rPr lang="en-GB" smtClean="0"/>
              <a:t>27/10/2024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7B0940-EDC2-A219-42BE-EC70D8F21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EF3FA8-F661-123E-1E24-670CF0BB4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8527-3483-4609-80D8-BCBA55EDE7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251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2C42BC-04F2-159E-BAFB-28984F544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DB8F91-FE28-E3BB-6064-67A79E34B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75B8C-8CC0-9CED-3FE4-1492A7D30B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02005A-E747-4717-87FA-A0566728574C}" type="datetimeFigureOut">
              <a:rPr lang="en-GB" smtClean="0"/>
              <a:t>27/10/2024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D8A025-7879-6A62-F853-21EE5ED6EE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BC9E1-6EBC-CB01-9B9B-00128DC315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28527-3483-4609-80D8-BCBA55EDE7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170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jp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JeroenBuil/deegtal_coding_tas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Job interview</a:t>
            </a:r>
          </a:p>
          <a:p>
            <a:r>
              <a:rPr lang="en-GB" dirty="0"/>
              <a:t>Coding Task presentation</a:t>
            </a:r>
          </a:p>
          <a:p>
            <a:endParaRPr lang="en-GB" dirty="0"/>
          </a:p>
          <a:p>
            <a:r>
              <a:rPr lang="en-GB" b="1" dirty="0" err="1"/>
              <a:t>Jeroen</a:t>
            </a:r>
            <a:r>
              <a:rPr lang="en-GB" b="1" dirty="0"/>
              <a:t> </a:t>
            </a:r>
            <a:r>
              <a:rPr lang="en-GB" b="1" dirty="0" err="1"/>
              <a:t>Buil</a:t>
            </a:r>
            <a:endParaRPr lang="en-GB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2" descr="d-EEG-tal - Science Innovation Hub - UNI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737" y="836762"/>
            <a:ext cx="4833121" cy="271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867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38D8C-11D9-C1F7-46AC-D8A6E87E3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 consistent stim found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869AF-07FD-7942-B8F8-6E3810FB4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 don’t know what is done!</a:t>
            </a:r>
          </a:p>
          <a:p>
            <a:pPr marL="457200" lvl="1" indent="0">
              <a:buNone/>
            </a:pPr>
            <a:r>
              <a:rPr lang="en-GB" dirty="0"/>
              <a:t>=&gt; Feature extraction more difficult…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Question:</a:t>
            </a:r>
          </a:p>
          <a:p>
            <a:pPr lvl="1"/>
            <a:r>
              <a:rPr lang="en-GB" b="1" dirty="0"/>
              <a:t>How comparable are these recordings?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D3FA004-B429-8F5E-0D2D-03F94EAD22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116989"/>
              </p:ext>
            </p:extLst>
          </p:nvPr>
        </p:nvGraphicFramePr>
        <p:xfrm>
          <a:off x="7608511" y="114300"/>
          <a:ext cx="3935789" cy="6614160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550750">
                  <a:extLst>
                    <a:ext uri="{9D8B030D-6E8A-4147-A177-3AD203B41FA5}">
                      <a16:colId xmlns:a16="http://schemas.microsoft.com/office/drawing/2014/main" val="111408566"/>
                    </a:ext>
                  </a:extLst>
                </a:gridCol>
                <a:gridCol w="791308">
                  <a:extLst>
                    <a:ext uri="{9D8B030D-6E8A-4147-A177-3AD203B41FA5}">
                      <a16:colId xmlns:a16="http://schemas.microsoft.com/office/drawing/2014/main" val="3783979508"/>
                    </a:ext>
                  </a:extLst>
                </a:gridCol>
                <a:gridCol w="888023">
                  <a:extLst>
                    <a:ext uri="{9D8B030D-6E8A-4147-A177-3AD203B41FA5}">
                      <a16:colId xmlns:a16="http://schemas.microsoft.com/office/drawing/2014/main" val="1715166266"/>
                    </a:ext>
                  </a:extLst>
                </a:gridCol>
                <a:gridCol w="791308">
                  <a:extLst>
                    <a:ext uri="{9D8B030D-6E8A-4147-A177-3AD203B41FA5}">
                      <a16:colId xmlns:a16="http://schemas.microsoft.com/office/drawing/2014/main" val="81506426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3470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effectLst/>
                        </a:rPr>
                        <a:t>Group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effectLst/>
                        </a:rPr>
                        <a:t>Recording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effectLst/>
                        </a:rPr>
                        <a:t>Channel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effectLst/>
                        </a:rPr>
                        <a:t>Mean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 err="1">
                          <a:effectLst/>
                        </a:rPr>
                        <a:t>Std</a:t>
                      </a:r>
                      <a:endParaRPr lang="en-US" sz="900" dirty="0">
                        <a:effectLst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595477897"/>
                  </a:ext>
                </a:extLst>
              </a:tr>
              <a:tr h="157279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BURSTS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 b="1">
                          <a:effectLst/>
                        </a:rPr>
                        <a:t>0.339228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effectLst/>
                        </a:rPr>
                        <a:t>0.53042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470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BURSTS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470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BURSTS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279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BURSTS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 b="1">
                          <a:effectLst/>
                        </a:rPr>
                        <a:t>0.392392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effectLst/>
                        </a:rPr>
                        <a:t>0.658648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7279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BURSTS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 b="1">
                          <a:effectLst/>
                        </a:rPr>
                        <a:t>0.680574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effectLst/>
                        </a:rPr>
                        <a:t>0.528815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7279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BURSTS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>
                          <a:effectLst/>
                        </a:rPr>
                        <a:t>0.237873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effectLst/>
                        </a:rPr>
                        <a:t>0.584785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3470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BURSTS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756374"/>
                  </a:ext>
                </a:extLst>
              </a:tr>
              <a:tr h="133470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3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BURSTS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001553"/>
                  </a:ext>
                </a:extLst>
              </a:tr>
              <a:tr h="133470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4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BURSTS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85892"/>
                  </a:ext>
                </a:extLst>
              </a:tr>
              <a:tr h="133470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5</a:t>
                      </a:r>
                    </a:p>
                  </a:txBody>
                  <a:tcPr marL="76200" marR="76200" marT="38100" marB="381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BURSTS</a:t>
                      </a:r>
                    </a:p>
                  </a:txBody>
                  <a:tcPr marL="76200" marR="76200" marT="38100" marB="381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397469"/>
                  </a:ext>
                </a:extLst>
              </a:tr>
              <a:tr h="157279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IBI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>
                          <a:effectLst/>
                        </a:rPr>
                        <a:t>22.108351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effectLst/>
                        </a:rPr>
                        <a:t>3.2969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53038063"/>
                  </a:ext>
                </a:extLst>
              </a:tr>
              <a:tr h="133470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IBI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395400633"/>
                  </a:ext>
                </a:extLst>
              </a:tr>
              <a:tr h="133470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IBI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78446480"/>
                  </a:ext>
                </a:extLst>
              </a:tr>
              <a:tr h="157279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</a:t>
                      </a:r>
                    </a:p>
                  </a:txBody>
                  <a:tcPr marL="76200" marR="76200" marT="38100" marB="381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IBI</a:t>
                      </a:r>
                    </a:p>
                  </a:txBody>
                  <a:tcPr marL="76200" marR="76200" marT="38100" marB="381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effectLst/>
                        </a:rPr>
                        <a:t>10.253176</a:t>
                      </a:r>
                    </a:p>
                  </a:txBody>
                  <a:tcPr marL="76200" marR="76200" marT="38100" marB="381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effectLst/>
                        </a:rPr>
                        <a:t>1.226951</a:t>
                      </a:r>
                    </a:p>
                  </a:txBody>
                  <a:tcPr marL="76200" marR="76200" marT="38100" marB="381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5144103"/>
                  </a:ext>
                </a:extLst>
              </a:tr>
              <a:tr h="157279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5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IBI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>
                          <a:effectLst/>
                        </a:rPr>
                        <a:t>87.96198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effectLst/>
                        </a:rPr>
                        <a:t>88.083157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28614"/>
                  </a:ext>
                </a:extLst>
              </a:tr>
              <a:tr h="157279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IBI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>
                          <a:effectLst/>
                        </a:rPr>
                        <a:t>1.674255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effectLst/>
                        </a:rPr>
                        <a:t>5.940473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402641"/>
                  </a:ext>
                </a:extLst>
              </a:tr>
              <a:tr h="133470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IBI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268447"/>
                  </a:ext>
                </a:extLst>
              </a:tr>
              <a:tr h="133470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3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IBI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432972"/>
                  </a:ext>
                </a:extLst>
              </a:tr>
              <a:tr h="13347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IBI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46155"/>
                  </a:ext>
                </a:extLst>
              </a:tr>
              <a:tr h="133470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5</a:t>
                      </a:r>
                    </a:p>
                  </a:txBody>
                  <a:tcPr marL="76200" marR="76200" marT="38100" marB="381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IBI</a:t>
                      </a:r>
                    </a:p>
                  </a:txBody>
                  <a:tcPr marL="76200" marR="76200" marT="38100" marB="381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465217"/>
                  </a:ext>
                </a:extLst>
              </a:tr>
              <a:tr h="157279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PHOTIC-REF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>
                          <a:effectLst/>
                        </a:rPr>
                        <a:t>0.000003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effectLst/>
                        </a:rPr>
                        <a:t>0.00006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123427"/>
                  </a:ext>
                </a:extLst>
              </a:tr>
              <a:tr h="157279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PHOTIC-REF</a:t>
                      </a:r>
                    </a:p>
                  </a:txBody>
                  <a:tcPr marL="76200" marR="76200" marT="38100" marB="381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>
                          <a:effectLst/>
                        </a:rPr>
                        <a:t>0.000002</a:t>
                      </a:r>
                    </a:p>
                  </a:txBody>
                  <a:tcPr marL="76200" marR="76200" marT="38100" marB="381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effectLst/>
                        </a:rPr>
                        <a:t>0.000046</a:t>
                      </a:r>
                    </a:p>
                  </a:txBody>
                  <a:tcPr marL="76200" marR="76200" marT="38100" marB="381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126314"/>
                  </a:ext>
                </a:extLst>
              </a:tr>
              <a:tr h="157279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3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PHOTIC-REF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548050"/>
                  </a:ext>
                </a:extLst>
              </a:tr>
              <a:tr h="157279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PHOTIC-REF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effectLst/>
                        </a:rPr>
                        <a:t>0.000004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effectLst/>
                        </a:rPr>
                        <a:t>0.000063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857313"/>
                  </a:ext>
                </a:extLst>
              </a:tr>
              <a:tr h="157279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5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PHOTIC-REF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>
                          <a:effectLst/>
                        </a:rPr>
                        <a:t>0.000004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effectLst/>
                        </a:rPr>
                        <a:t>0.000062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36624"/>
                  </a:ext>
                </a:extLst>
              </a:tr>
              <a:tr h="157279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PHOTIC-REF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>
                          <a:effectLst/>
                        </a:rPr>
                        <a:t>0.000003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effectLst/>
                        </a:rPr>
                        <a:t>0.000059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76096"/>
                  </a:ext>
                </a:extLst>
              </a:tr>
              <a:tr h="157279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PHOTIC-REF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731788"/>
                  </a:ext>
                </a:extLst>
              </a:tr>
              <a:tr h="157279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3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PHOTIC-REF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056787"/>
                  </a:ext>
                </a:extLst>
              </a:tr>
              <a:tr h="157279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4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PHOTIC-REF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290613"/>
                  </a:ext>
                </a:extLst>
              </a:tr>
              <a:tr h="157279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5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PHOTIC-REF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393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083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BD9DB-14C6-32F0-A8F6-789E2A36B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Quality – </a:t>
            </a:r>
            <a:r>
              <a:rPr lang="en-GB" dirty="0" err="1"/>
              <a:t>Ch</a:t>
            </a:r>
            <a:r>
              <a:rPr lang="en-GB" dirty="0"/>
              <a:t> names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6AF3C-5D56-2FFD-0306-1499AF960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87160" cy="4351338"/>
          </a:xfrm>
        </p:spPr>
        <p:txBody>
          <a:bodyPr/>
          <a:lstStyle/>
          <a:p>
            <a:r>
              <a:rPr lang="en-GB" dirty="0"/>
              <a:t>Channels not in 10-20 montage naming</a:t>
            </a:r>
          </a:p>
          <a:p>
            <a:pPr lvl="1"/>
            <a:r>
              <a:rPr lang="en-GB" dirty="0"/>
              <a:t>=&gt; Fix + </a:t>
            </a:r>
            <a:r>
              <a:rPr lang="en-GB" dirty="0" err="1"/>
              <a:t>set_montage</a:t>
            </a:r>
            <a:r>
              <a:rPr lang="en-GB" dirty="0"/>
              <a:t>()</a:t>
            </a:r>
          </a:p>
          <a:p>
            <a:pPr lvl="1"/>
            <a:r>
              <a:rPr lang="en-GB" dirty="0"/>
              <a:t>=&gt; Simplifies working with MNE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40E2AA-2D4D-DBA9-2F8C-0569FA5F83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5" r="4076"/>
          <a:stretch/>
        </p:blipFill>
        <p:spPr>
          <a:xfrm>
            <a:off x="218197" y="3274096"/>
            <a:ext cx="3350626" cy="34978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F5CAD4-58B9-E7F7-1622-602A5B730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039" y="3878939"/>
            <a:ext cx="5072223" cy="17894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308212-CCDD-6463-E0ED-61D392B84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089" y="4911670"/>
            <a:ext cx="4773295" cy="170881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BB03DFC-38C8-C8D5-3F52-E9369FA3CD42}"/>
              </a:ext>
            </a:extLst>
          </p:cNvPr>
          <p:cNvGrpSpPr/>
          <p:nvPr/>
        </p:nvGrpSpPr>
        <p:grpSpPr>
          <a:xfrm>
            <a:off x="7350290" y="995574"/>
            <a:ext cx="4172895" cy="2518088"/>
            <a:chOff x="168257" y="3789680"/>
            <a:chExt cx="4172895" cy="2518088"/>
          </a:xfrm>
        </p:grpSpPr>
        <p:pic>
          <p:nvPicPr>
            <p:cNvPr id="15" name="Picture 14" descr="A diagram of the brain&#10;&#10;Description automatically generated">
              <a:extLst>
                <a:ext uri="{FF2B5EF4-FFF2-40B4-BE49-F238E27FC236}">
                  <a16:creationId xmlns:a16="http://schemas.microsoft.com/office/drawing/2014/main" id="{B79EAAAF-AE28-60DA-2134-B6B1D3A8C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257" y="3789680"/>
              <a:ext cx="4172895" cy="219903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DEAEE7-9316-AD21-E136-46FB80692082}"/>
                </a:ext>
              </a:extLst>
            </p:cNvPr>
            <p:cNvSpPr txBox="1"/>
            <p:nvPr/>
          </p:nvSpPr>
          <p:spPr>
            <a:xfrm>
              <a:off x="713302" y="6046158"/>
              <a:ext cx="32367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/>
                <a:t>https://info.tmsi.com/blog/the-10-20-system-for-eeg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529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2BD3F-A14B-37DB-561C-E3DF44882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Referenced?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00314EF-3253-C2B0-2677-993BF1A2F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62" y="1440712"/>
            <a:ext cx="5372100" cy="519829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FBF83D1-92E9-4862-B011-3ED331534BA4}"/>
              </a:ext>
            </a:extLst>
          </p:cNvPr>
          <p:cNvGrpSpPr/>
          <p:nvPr/>
        </p:nvGrpSpPr>
        <p:grpSpPr>
          <a:xfrm>
            <a:off x="6448528" y="2523744"/>
            <a:ext cx="5524130" cy="1810512"/>
            <a:chOff x="3234205" y="2622626"/>
            <a:chExt cx="5723589" cy="1875884"/>
          </a:xfrm>
        </p:grpSpPr>
        <p:pic>
          <p:nvPicPr>
            <p:cNvPr id="5" name="Picture 4" descr="A graph of a graph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6ADF9FBD-1701-AD5F-812B-8AB07728C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205" y="2622626"/>
              <a:ext cx="5723589" cy="161274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AD888C-2472-D0BC-059B-C36A484E71D0}"/>
                </a:ext>
              </a:extLst>
            </p:cNvPr>
            <p:cNvSpPr txBox="1"/>
            <p:nvPr/>
          </p:nvSpPr>
          <p:spPr>
            <a:xfrm>
              <a:off x="4416634" y="4236900"/>
              <a:ext cx="3230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/>
                <a:t>https://pressrelease.brainproducts.com/referencing/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0752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E46EB-F59D-1048-7DA2-08030DFB5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Re-referencing!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A6BFF-2ADC-C751-65E9-EA5EC84CC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42B70B-F9AE-7780-00BA-A4365EC3C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182" y="4211636"/>
            <a:ext cx="5333334" cy="18861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3B7C8EE-0590-D5E8-F60C-AAF4B239C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574" y="1684424"/>
            <a:ext cx="4598895" cy="44498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E5A823-CF91-898D-E7BF-397D7EA52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4273" y="515519"/>
            <a:ext cx="1921586" cy="5661444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9B357E7-D380-056A-30E0-1CCFACAA3B78}"/>
              </a:ext>
            </a:extLst>
          </p:cNvPr>
          <p:cNvSpPr/>
          <p:nvPr/>
        </p:nvSpPr>
        <p:spPr>
          <a:xfrm>
            <a:off x="10090322" y="4211636"/>
            <a:ext cx="1034142" cy="203043"/>
          </a:xfrm>
          <a:prstGeom prst="round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1537CA5-AC73-8B95-920B-83ABD4FAA490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9491472" y="4313158"/>
            <a:ext cx="598850" cy="3228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579C0A4-9309-9663-6253-81ED8DE8B242}"/>
              </a:ext>
            </a:extLst>
          </p:cNvPr>
          <p:cNvGrpSpPr/>
          <p:nvPr/>
        </p:nvGrpSpPr>
        <p:grpSpPr>
          <a:xfrm>
            <a:off x="5003236" y="1073625"/>
            <a:ext cx="4434177" cy="2663210"/>
            <a:chOff x="5003236" y="1073625"/>
            <a:chExt cx="4434177" cy="266321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8CAB7C4-04DB-FE76-7161-8A06B29F1201}"/>
                </a:ext>
              </a:extLst>
            </p:cNvPr>
            <p:cNvGrpSpPr/>
            <p:nvPr/>
          </p:nvGrpSpPr>
          <p:grpSpPr>
            <a:xfrm>
              <a:off x="5003236" y="1073625"/>
              <a:ext cx="4434177" cy="2663210"/>
              <a:chOff x="5166065" y="3902607"/>
              <a:chExt cx="4434177" cy="2663210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FD234A33-A4D4-954A-DA0E-9B4F0A89A932}"/>
                  </a:ext>
                </a:extLst>
              </p:cNvPr>
              <p:cNvGrpSpPr/>
              <p:nvPr/>
            </p:nvGrpSpPr>
            <p:grpSpPr>
              <a:xfrm>
                <a:off x="5166065" y="3902607"/>
                <a:ext cx="4434177" cy="2590268"/>
                <a:chOff x="5148073" y="3721633"/>
                <a:chExt cx="4434177" cy="2590268"/>
              </a:xfrm>
            </p:grpSpPr>
            <p:pic>
              <p:nvPicPr>
                <p:cNvPr id="12" name="Picture 11" descr="A drawing of a lemon&#10;&#10;Description automatically generated">
                  <a:extLst>
                    <a:ext uri="{FF2B5EF4-FFF2-40B4-BE49-F238E27FC236}">
                      <a16:creationId xmlns:a16="http://schemas.microsoft.com/office/drawing/2014/main" id="{5CEA78EA-3941-6B38-1D1D-D77A44E029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48073" y="3721633"/>
                  <a:ext cx="2590268" cy="2590268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229949F5-9B07-0506-4A1A-E744EF330E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60664" y="3956366"/>
                  <a:ext cx="1921586" cy="2220597"/>
                </a:xfrm>
                <a:prstGeom prst="rect">
                  <a:avLst/>
                </a:prstGeom>
              </p:spPr>
            </p:pic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40931C8-F655-5023-850C-29F1A52E466D}"/>
                  </a:ext>
                </a:extLst>
              </p:cNvPr>
              <p:cNvSpPr txBox="1"/>
              <p:nvPr/>
            </p:nvSpPr>
            <p:spPr>
              <a:xfrm>
                <a:off x="5422392" y="6311901"/>
                <a:ext cx="405079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50" dirty="0"/>
                  <a:t>https://www.learningeeg.com/montages-and-technical-components</a:t>
                </a:r>
              </a:p>
            </p:txBody>
          </p:sp>
        </p:grp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3B8B2EF-E0DB-CCD4-8109-14A45F7B97FD}"/>
                </a:ext>
              </a:extLst>
            </p:cNvPr>
            <p:cNvSpPr/>
            <p:nvPr/>
          </p:nvSpPr>
          <p:spPr>
            <a:xfrm>
              <a:off x="6006202" y="2202354"/>
              <a:ext cx="476894" cy="449406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D231946-5464-7C50-5784-0AF5BDCFFA34}"/>
              </a:ext>
            </a:extLst>
          </p:cNvPr>
          <p:cNvCxnSpPr>
            <a:cxnSpLocks/>
            <a:stCxn id="20" idx="1"/>
            <a:endCxn id="41" idx="3"/>
          </p:cNvCxnSpPr>
          <p:nvPr/>
        </p:nvCxnSpPr>
        <p:spPr>
          <a:xfrm flipH="1" flipV="1">
            <a:off x="6483096" y="2427057"/>
            <a:ext cx="3607226" cy="18861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EE46402-329E-AAEC-7D29-311025721A2C}"/>
              </a:ext>
            </a:extLst>
          </p:cNvPr>
          <p:cNvCxnSpPr>
            <a:cxnSpLocks/>
            <a:stCxn id="41" idx="1"/>
          </p:cNvCxnSpPr>
          <p:nvPr/>
        </p:nvCxnSpPr>
        <p:spPr>
          <a:xfrm flipH="1">
            <a:off x="4172224" y="2427057"/>
            <a:ext cx="1833978" cy="17791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CF8C890-7DCE-E09E-A3D8-2B7F0865B74E}"/>
              </a:ext>
            </a:extLst>
          </p:cNvPr>
          <p:cNvGrpSpPr/>
          <p:nvPr/>
        </p:nvGrpSpPr>
        <p:grpSpPr>
          <a:xfrm>
            <a:off x="1371600" y="1528057"/>
            <a:ext cx="1612504" cy="3645519"/>
            <a:chOff x="1371600" y="1528057"/>
            <a:chExt cx="1612504" cy="3645519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49B7FCA9-F1F0-CCA4-7793-C33B500BACE5}"/>
                </a:ext>
              </a:extLst>
            </p:cNvPr>
            <p:cNvSpPr/>
            <p:nvPr/>
          </p:nvSpPr>
          <p:spPr>
            <a:xfrm>
              <a:off x="1371600" y="1572768"/>
              <a:ext cx="137160" cy="3600808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3D86254B-7409-0937-590D-6DA5C98E8ADE}"/>
                </a:ext>
              </a:extLst>
            </p:cNvPr>
            <p:cNvSpPr/>
            <p:nvPr/>
          </p:nvSpPr>
          <p:spPr>
            <a:xfrm>
              <a:off x="2846944" y="1528057"/>
              <a:ext cx="137160" cy="3600808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415046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391C0-3AE9-7DD8-2529-34DCB9C5C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EEG Preprocessing + </a:t>
            </a:r>
            <a:r>
              <a:rPr lang="en-US" dirty="0" err="1"/>
              <a:t>Artefact</a:t>
            </a:r>
            <a:r>
              <a:rPr lang="en-US" dirty="0"/>
              <a:t> Removal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11C7C8-596E-06F1-2F40-76E9C999A1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Non-biological/Environment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70BE5B-AA9C-130A-88B7-DC7F6DC14C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Powerline noise, traffic</a:t>
            </a:r>
          </a:p>
          <a:p>
            <a:r>
              <a:rPr lang="en-GB" sz="2000" dirty="0"/>
              <a:t>=&gt; bandpass + </a:t>
            </a:r>
            <a:r>
              <a:rPr lang="en-GB" sz="2000" dirty="0" err="1"/>
              <a:t>bandstop</a:t>
            </a:r>
            <a:r>
              <a:rPr lang="en-GB" sz="2000" dirty="0"/>
              <a:t> filtering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673BDFD-07DE-8B16-B4A7-7AAA0837DB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400" dirty="0"/>
              <a:t>Biological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6E7BAFF-433E-C05B-427E-67004BD0FA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427" y="2505075"/>
            <a:ext cx="5183188" cy="3684588"/>
          </a:xfrm>
        </p:spPr>
        <p:txBody>
          <a:bodyPr>
            <a:normAutofit/>
          </a:bodyPr>
          <a:lstStyle/>
          <a:p>
            <a:r>
              <a:rPr lang="en-US" sz="2000" dirty="0"/>
              <a:t>eye blinking, movement, respiration, and heartbeat</a:t>
            </a:r>
          </a:p>
          <a:p>
            <a:r>
              <a:rPr lang="en-US" sz="2000" dirty="0"/>
              <a:t>Often same </a:t>
            </a:r>
            <a:r>
              <a:rPr lang="en-US" sz="2000" dirty="0" err="1"/>
              <a:t>freq</a:t>
            </a:r>
            <a:r>
              <a:rPr lang="en-US" sz="2000" dirty="0"/>
              <a:t> range </a:t>
            </a:r>
          </a:p>
          <a:p>
            <a:r>
              <a:rPr lang="en-US" sz="2000" dirty="0"/>
              <a:t>Solutions: grounding, linear regression</a:t>
            </a:r>
          </a:p>
          <a:p>
            <a:endParaRPr lang="en-GB" sz="20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472A41B-CBB0-94B6-4D9B-B1AB93ECC5DF}"/>
              </a:ext>
            </a:extLst>
          </p:cNvPr>
          <p:cNvGrpSpPr/>
          <p:nvPr/>
        </p:nvGrpSpPr>
        <p:grpSpPr>
          <a:xfrm>
            <a:off x="589429" y="3566576"/>
            <a:ext cx="4012716" cy="2700720"/>
            <a:chOff x="6919376" y="36543"/>
            <a:chExt cx="4407226" cy="2966241"/>
          </a:xfrm>
        </p:grpSpPr>
        <p:pic>
          <p:nvPicPr>
            <p:cNvPr id="5" name="Picture 4" descr="A graph with blue lines and green lines&#10;&#10;Description automatically generated">
              <a:extLst>
                <a:ext uri="{FF2B5EF4-FFF2-40B4-BE49-F238E27FC236}">
                  <a16:creationId xmlns:a16="http://schemas.microsoft.com/office/drawing/2014/main" id="{130C3B8E-B6D8-4766-279F-8411E281E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9376" y="36543"/>
              <a:ext cx="4407226" cy="273704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700BA6-CF89-565A-2F0A-B9887456B48C}"/>
                </a:ext>
              </a:extLst>
            </p:cNvPr>
            <p:cNvSpPr txBox="1"/>
            <p:nvPr/>
          </p:nvSpPr>
          <p:spPr>
            <a:xfrm>
              <a:off x="7671816" y="2741174"/>
              <a:ext cx="33249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/>
                <a:t>https://otc-cta.gc.ca/eng/railway_noise_measurement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E1F7B1D-E7BA-23E7-287A-D891069234AF}"/>
              </a:ext>
            </a:extLst>
          </p:cNvPr>
          <p:cNvSpPr txBox="1"/>
          <p:nvPr/>
        </p:nvSpPr>
        <p:spPr>
          <a:xfrm>
            <a:off x="192743" y="6619258"/>
            <a:ext cx="2907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https://pmc.ncbi.nlm.nih.gov/articles/PMC861531/</a:t>
            </a:r>
          </a:p>
          <a:p>
            <a:endParaRPr lang="en-GB" sz="800" dirty="0"/>
          </a:p>
        </p:txBody>
      </p:sp>
      <p:grpSp>
        <p:nvGrpSpPr>
          <p:cNvPr id="3" name="Group 2"/>
          <p:cNvGrpSpPr/>
          <p:nvPr/>
        </p:nvGrpSpPr>
        <p:grpSpPr>
          <a:xfrm>
            <a:off x="5114484" y="4005073"/>
            <a:ext cx="6603371" cy="2487803"/>
            <a:chOff x="5114484" y="4005073"/>
            <a:chExt cx="6603371" cy="248780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16F617A-EE6A-043C-FC5A-CAFB0826E3D8}"/>
                </a:ext>
              </a:extLst>
            </p:cNvPr>
            <p:cNvGrpSpPr/>
            <p:nvPr/>
          </p:nvGrpSpPr>
          <p:grpSpPr>
            <a:xfrm>
              <a:off x="5114484" y="4179139"/>
              <a:ext cx="3233443" cy="2225321"/>
              <a:chOff x="-690250" y="3707822"/>
              <a:chExt cx="3233443" cy="2225321"/>
            </a:xfrm>
          </p:grpSpPr>
          <p:pic>
            <p:nvPicPr>
              <p:cNvPr id="12" name="Picture 11" descr="A graph of ecg and ecg&#10;&#10;Description automatically generated">
                <a:extLst>
                  <a:ext uri="{FF2B5EF4-FFF2-40B4-BE49-F238E27FC236}">
                    <a16:creationId xmlns:a16="http://schemas.microsoft.com/office/drawing/2014/main" id="{21746E25-AB8E-3823-7C60-68C626D957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58" t="2617" r="36591" b="34853"/>
              <a:stretch/>
            </p:blipFill>
            <p:spPr>
              <a:xfrm>
                <a:off x="-690250" y="3707822"/>
                <a:ext cx="3147270" cy="1559983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0C1B52-A4B6-B018-0CFB-5C2E41F5995C}"/>
                  </a:ext>
                </a:extLst>
              </p:cNvPr>
              <p:cNvSpPr txBox="1"/>
              <p:nvPr/>
            </p:nvSpPr>
            <p:spPr>
              <a:xfrm>
                <a:off x="-266555" y="5302201"/>
                <a:ext cx="2809748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A Survey on Artifacts Detection Techniques for Electro-Encephalography (EEG) Signals - Scientific Figure on ResearchGate. Available from: https://www.researchgate.net/figure/a-EEG-Signals-with-Artifacts-Caused-by-b-ECG-Signals-and-C-EMG-Signals-25_fig3_281887837 [accessed 23 Oct 2024]</a:t>
                </a:r>
                <a:endParaRPr lang="en-GB" sz="700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2B30A00-C60D-CCB4-5792-E6B671ABC139}"/>
                </a:ext>
              </a:extLst>
            </p:cNvPr>
            <p:cNvGrpSpPr/>
            <p:nvPr/>
          </p:nvGrpSpPr>
          <p:grpSpPr>
            <a:xfrm>
              <a:off x="8495396" y="4005073"/>
              <a:ext cx="3222459" cy="2487803"/>
              <a:chOff x="6478293" y="3942405"/>
              <a:chExt cx="3962401" cy="2936898"/>
            </a:xfrm>
          </p:grpSpPr>
          <p:pic>
            <p:nvPicPr>
              <p:cNvPr id="10" name="Picture 9" descr="A diagram of a brain activity&#10;&#10;Description automatically generated">
                <a:extLst>
                  <a:ext uri="{FF2B5EF4-FFF2-40B4-BE49-F238E27FC236}">
                    <a16:creationId xmlns:a16="http://schemas.microsoft.com/office/drawing/2014/main" id="{D8D80D5F-4355-EAC2-0C79-74B1CAF9FF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360" t="8208" r="4034" b="6221"/>
              <a:stretch/>
            </p:blipFill>
            <p:spPr>
              <a:xfrm>
                <a:off x="6478293" y="3942405"/>
                <a:ext cx="3786088" cy="2578949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3D34BE1-767B-21D0-F48F-8C11653663E5}"/>
                  </a:ext>
                </a:extLst>
              </p:cNvPr>
              <p:cNvSpPr txBox="1"/>
              <p:nvPr/>
            </p:nvSpPr>
            <p:spPr>
              <a:xfrm>
                <a:off x="6478294" y="6463805"/>
                <a:ext cx="3962400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Eye Blink Artifact Detection With Novel Optimized Multi-Dimensional Electroencephalogram Features - Scientific Figure on ResearchGate. Available from: https://www.researchgate.net/figure/Frontal-epileptiform-discharges-and-eye-blink-from-CHZU-database_fig1_353475354 [accessed 23 Oct 2024]</a:t>
                </a:r>
                <a:endParaRPr lang="en-GB" sz="7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768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1" grpId="0" uiExpand="1" build="p"/>
      <p:bldP spid="8" grpId="0" build="p"/>
      <p:bldP spid="9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1B32-0E4D-DC76-5437-BF80A3182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2D97A-7426-C0B7-70C9-E91B25BBC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Done:</a:t>
            </a:r>
          </a:p>
          <a:p>
            <a:pPr lvl="1"/>
            <a:r>
              <a:rPr lang="en-GB" dirty="0"/>
              <a:t>Bandpass: 0,5-100 Hz</a:t>
            </a:r>
          </a:p>
          <a:p>
            <a:pPr lvl="1"/>
            <a:r>
              <a:rPr lang="en-GB" dirty="0"/>
              <a:t>Notch: 60 Hz</a:t>
            </a:r>
          </a:p>
          <a:p>
            <a:pPr lvl="1"/>
            <a:r>
              <a:rPr lang="en-GB" dirty="0"/>
              <a:t>Crop start + end of recording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Not done (but probably should!)</a:t>
            </a:r>
          </a:p>
          <a:p>
            <a:pPr lvl="1"/>
            <a:r>
              <a:rPr lang="en-GB" dirty="0"/>
              <a:t>Remove EOG + ECG artefacts </a:t>
            </a:r>
          </a:p>
          <a:p>
            <a:pPr lvl="2"/>
            <a:r>
              <a:rPr lang="en-GB" dirty="0"/>
              <a:t>=&gt; Regression / ICA + (NN) Model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867" y="4653512"/>
            <a:ext cx="2991210" cy="1793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5590817" y="580658"/>
            <a:ext cx="4335698" cy="1942734"/>
            <a:chOff x="5590817" y="580658"/>
            <a:chExt cx="4335698" cy="1942734"/>
          </a:xfrm>
        </p:grpSpPr>
        <p:pic>
          <p:nvPicPr>
            <p:cNvPr id="3076" name="Picture 4" descr="Brain-Computer Interface Using Single-Channel Electroencephalography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0817" y="580658"/>
              <a:ext cx="4266045" cy="1740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5741377" y="2323337"/>
              <a:ext cx="41851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https://people.ece.cornell.edu/land/courses/ece4760/FinalProjects/s2012/cwm55/cwm55_mj294/</a:t>
              </a:r>
            </a:p>
          </p:txBody>
        </p:sp>
      </p:grp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38A915D1-858D-AAB8-BAA2-158FBDE65C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247" y="1749670"/>
            <a:ext cx="2402363" cy="232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5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F13F4-55D0-3648-2FB4-7EF646CA9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EDA -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1CB12-B324-B8B7-A95B-BD67C46DC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Crucial info is missing:  </a:t>
            </a:r>
          </a:p>
          <a:p>
            <a:pPr lvl="1"/>
            <a:r>
              <a:rPr lang="en-GB" dirty="0"/>
              <a:t>Where/how/why/by whom is data recorded?</a:t>
            </a:r>
          </a:p>
          <a:p>
            <a:pPr lvl="1"/>
            <a:r>
              <a:rPr lang="en-GB" dirty="0"/>
              <a:t>What is separating the groups?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Consequence:</a:t>
            </a:r>
          </a:p>
          <a:p>
            <a:pPr lvl="1"/>
            <a:r>
              <a:rPr lang="en-GB" dirty="0"/>
              <a:t>Unnecessary long puzzling</a:t>
            </a:r>
          </a:p>
          <a:p>
            <a:pPr lvl="1"/>
            <a:r>
              <a:rPr lang="en-GB" dirty="0"/>
              <a:t>Risk of false comparison/assumptions between groups</a:t>
            </a:r>
          </a:p>
          <a:p>
            <a:endParaRPr lang="en-GB" dirty="0"/>
          </a:p>
        </p:txBody>
      </p:sp>
      <p:sp>
        <p:nvSpPr>
          <p:cNvPr id="4" name="Rounded Rectangle 3"/>
          <p:cNvSpPr/>
          <p:nvPr/>
        </p:nvSpPr>
        <p:spPr>
          <a:xfrm>
            <a:off x="2373923" y="5372100"/>
            <a:ext cx="7060224" cy="984738"/>
          </a:xfrm>
          <a:prstGeom prst="round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u="sng" dirty="0"/>
              <a:t>Personal rule:</a:t>
            </a:r>
          </a:p>
          <a:p>
            <a:pPr algn="ctr"/>
            <a:r>
              <a:rPr lang="en-GB" sz="2800" dirty="0"/>
              <a:t>No Source + Metadata == No (usable) Data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890119" y="1238433"/>
            <a:ext cx="2431438" cy="2239521"/>
            <a:chOff x="7890119" y="1238433"/>
            <a:chExt cx="2431438" cy="2239521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0119" y="1238433"/>
              <a:ext cx="2431438" cy="19317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7890119" y="3170177"/>
              <a:ext cx="24314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https://www.depop.com/products/peypeym-source-unknown-brand-low-rise/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16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DACA0-0066-EAB4-109C-6387AC9DD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 Engineering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019681-513C-90BA-D479-BEB22008BA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6918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feature?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Many options:</a:t>
            </a:r>
          </a:p>
          <a:p>
            <a:pPr lvl="1"/>
            <a:r>
              <a:rPr lang="en-GB" dirty="0"/>
              <a:t>Voltage</a:t>
            </a:r>
          </a:p>
          <a:p>
            <a:pPr lvl="2"/>
            <a:r>
              <a:rPr lang="en-GB" dirty="0"/>
              <a:t>“raw” signal</a:t>
            </a:r>
          </a:p>
          <a:p>
            <a:pPr lvl="2"/>
            <a:r>
              <a:rPr lang="en-GB" dirty="0"/>
              <a:t>Specific frequencies</a:t>
            </a:r>
          </a:p>
          <a:p>
            <a:pPr lvl="1"/>
            <a:r>
              <a:rPr lang="en-GB" dirty="0"/>
              <a:t>Power spectrum</a:t>
            </a:r>
          </a:p>
          <a:p>
            <a:pPr lvl="2"/>
            <a:r>
              <a:rPr lang="en-GB" dirty="0"/>
              <a:t>Entire recording</a:t>
            </a:r>
          </a:p>
          <a:p>
            <a:pPr lvl="2"/>
            <a:r>
              <a:rPr lang="en-GB" dirty="0"/>
              <a:t>Window</a:t>
            </a:r>
          </a:p>
          <a:p>
            <a:pPr lvl="2"/>
            <a:r>
              <a:rPr lang="en-GB" dirty="0"/>
              <a:t>Specific brain wave</a:t>
            </a:r>
          </a:p>
          <a:p>
            <a:pPr lvl="1"/>
            <a:r>
              <a:rPr lang="en-GB" dirty="0"/>
              <a:t>ICA</a:t>
            </a:r>
          </a:p>
          <a:p>
            <a:pPr lvl="1"/>
            <a:r>
              <a:rPr lang="en-GB" dirty="0"/>
              <a:t>…</a:t>
            </a:r>
          </a:p>
          <a:p>
            <a:pPr lvl="1"/>
            <a:endParaRPr lang="en-GB" dirty="0"/>
          </a:p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403" y="655509"/>
            <a:ext cx="4181963" cy="2616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 descr="Power analysis of an EEG signal by means of the Fast Fourier Transform ..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7" r="12520"/>
          <a:stretch/>
        </p:blipFill>
        <p:spPr bwMode="auto">
          <a:xfrm>
            <a:off x="4751091" y="3409984"/>
            <a:ext cx="3684234" cy="269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8754894" y="3272199"/>
            <a:ext cx="3251316" cy="3426003"/>
            <a:chOff x="4507767" y="3332284"/>
            <a:chExt cx="3251316" cy="3426003"/>
          </a:xfrm>
        </p:grpSpPr>
        <p:pic>
          <p:nvPicPr>
            <p:cNvPr id="5127" name="Picture 7" descr="https://eeglab.org/assets/images/ICAexample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7767" y="3332284"/>
              <a:ext cx="3065526" cy="3086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4643021" y="6542843"/>
              <a:ext cx="31160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https://eeglab.org/tutorials/ConceptsGuide/ICA_background.html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765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4763E-B127-FF1E-4188-8A50201C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Spectogram</a:t>
            </a:r>
            <a:r>
              <a:rPr lang="en-GB" dirty="0"/>
              <a:t> (time-</a:t>
            </a:r>
            <a:r>
              <a:rPr lang="en-GB" dirty="0" err="1"/>
              <a:t>freq</a:t>
            </a:r>
            <a:r>
              <a:rPr lang="en-GB" dirty="0"/>
              <a:t> analysis)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6794B-2BB3-30DB-E98B-491136572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74" y="1940277"/>
            <a:ext cx="5272024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KISS</a:t>
            </a:r>
            <a:r>
              <a:rPr lang="en-GB" dirty="0"/>
              <a:t> </a:t>
            </a:r>
            <a:r>
              <a:rPr lang="en-GB" b="1" dirty="0"/>
              <a:t>principle</a:t>
            </a:r>
            <a:r>
              <a:rPr lang="en-GB" dirty="0"/>
              <a:t>:</a:t>
            </a:r>
          </a:p>
          <a:p>
            <a:r>
              <a:rPr lang="en-GB" dirty="0"/>
              <a:t>Filtered EEG</a:t>
            </a:r>
          </a:p>
          <a:p>
            <a:r>
              <a:rPr lang="en-GB" dirty="0"/>
              <a:t>1 channel</a:t>
            </a:r>
          </a:p>
          <a:p>
            <a:r>
              <a:rPr lang="en-GB" dirty="0"/>
              <a:t>Cut into windows </a:t>
            </a:r>
          </a:p>
          <a:p>
            <a:pPr lvl="1"/>
            <a:r>
              <a:rPr lang="en-GB" dirty="0"/>
              <a:t>=&gt; many samples!</a:t>
            </a:r>
          </a:p>
          <a:p>
            <a:r>
              <a:rPr lang="en-GB" dirty="0"/>
              <a:t>Time-Frequency plot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448442-D46E-4C4F-6850-039EDC509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042" y="1966300"/>
            <a:ext cx="4827933" cy="3701415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193931" y="4422531"/>
            <a:ext cx="1802773" cy="40444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751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E98600-0A6E-D7EB-2798-8E6741D82C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1600" y="1256521"/>
            <a:ext cx="11361584" cy="4668329"/>
          </a:xfrm>
        </p:spPr>
        <p:txBody>
          <a:bodyPr/>
          <a:lstStyle/>
          <a:p>
            <a:r>
              <a:rPr lang="en-US" b="1" dirty="0"/>
              <a:t>Jeroen Buil</a:t>
            </a:r>
          </a:p>
          <a:p>
            <a:pPr lvl="1"/>
            <a:r>
              <a:rPr lang="en-US" sz="2133" dirty="0"/>
              <a:t>Senior ML Researcher / Project Lead - WFBR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7056FB-DCDE-0DA4-AEF4-D69226DD4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800" y="225614"/>
            <a:ext cx="11107200" cy="769109"/>
          </a:xfrm>
        </p:spPr>
        <p:txBody>
          <a:bodyPr/>
          <a:lstStyle/>
          <a:p>
            <a:r>
              <a:rPr lang="en-US" dirty="0"/>
              <a:t>Short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32E955-6D6F-9671-E371-4AF7F0F50E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2</a:t>
            </a:fld>
            <a:endParaRPr lang="nl-NL"/>
          </a:p>
        </p:txBody>
      </p:sp>
      <p:pic>
        <p:nvPicPr>
          <p:cNvPr id="54" name="Picture 53" descr="A person in a suit smiling&#10;&#10;Description automatically generated">
            <a:extLst>
              <a:ext uri="{FF2B5EF4-FFF2-40B4-BE49-F238E27FC236}">
                <a16:creationId xmlns:a16="http://schemas.microsoft.com/office/drawing/2014/main" id="{9DCCDA4E-310A-081A-41F7-95A851DFD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0465" y="155793"/>
            <a:ext cx="1970255" cy="197025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60EB37D-22C3-96AA-D957-277DA5201613}"/>
              </a:ext>
            </a:extLst>
          </p:cNvPr>
          <p:cNvGrpSpPr/>
          <p:nvPr/>
        </p:nvGrpSpPr>
        <p:grpSpPr>
          <a:xfrm>
            <a:off x="1571205" y="2455432"/>
            <a:ext cx="8502257" cy="2667008"/>
            <a:chOff x="1147773" y="2302895"/>
            <a:chExt cx="6733283" cy="2178551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256E80E-FE94-9F96-C2D8-516FD322CFB2}"/>
                </a:ext>
              </a:extLst>
            </p:cNvPr>
            <p:cNvGrpSpPr/>
            <p:nvPr/>
          </p:nvGrpSpPr>
          <p:grpSpPr>
            <a:xfrm>
              <a:off x="1147773" y="2302895"/>
              <a:ext cx="6733283" cy="2178551"/>
              <a:chOff x="1147773" y="2263924"/>
              <a:chExt cx="6733283" cy="2178551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B6478667-712E-AC58-0130-D225ED1A5189}"/>
                  </a:ext>
                </a:extLst>
              </p:cNvPr>
              <p:cNvGrpSpPr/>
              <p:nvPr/>
            </p:nvGrpSpPr>
            <p:grpSpPr>
              <a:xfrm>
                <a:off x="1147773" y="2263924"/>
                <a:ext cx="6733283" cy="2165554"/>
                <a:chOff x="858213" y="1706350"/>
                <a:chExt cx="6733283" cy="2165554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9134C203-6474-B546-B726-2E2297CD6DB7}"/>
                    </a:ext>
                  </a:extLst>
                </p:cNvPr>
                <p:cNvGrpSpPr/>
                <p:nvPr/>
              </p:nvGrpSpPr>
              <p:grpSpPr>
                <a:xfrm>
                  <a:off x="6264067" y="2643350"/>
                  <a:ext cx="1293906" cy="1097780"/>
                  <a:chOff x="6343857" y="2695197"/>
                  <a:chExt cx="1200099" cy="1200099"/>
                </a:xfrm>
              </p:grpSpPr>
              <p:pic>
                <p:nvPicPr>
                  <p:cNvPr id="45" name="Picture 44" descr="A picture containing black, darkness&#10;&#10;Description automatically generated">
                    <a:extLst>
                      <a:ext uri="{FF2B5EF4-FFF2-40B4-BE49-F238E27FC236}">
                        <a16:creationId xmlns:a16="http://schemas.microsoft.com/office/drawing/2014/main" id="{EBF93642-D1D4-2D95-A5AE-37E7604EE7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6343857" y="2695197"/>
                    <a:ext cx="1200099" cy="1200099"/>
                  </a:xfrm>
                  <a:prstGeom prst="rect">
                    <a:avLst/>
                  </a:prstGeom>
                </p:spPr>
              </p:pic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12732480-49B9-398C-4C50-AC9F9AED864C}"/>
                      </a:ext>
                    </a:extLst>
                  </p:cNvPr>
                  <p:cNvGrpSpPr/>
                  <p:nvPr/>
                </p:nvGrpSpPr>
                <p:grpSpPr>
                  <a:xfrm>
                    <a:off x="6637521" y="2924585"/>
                    <a:ext cx="600863" cy="569898"/>
                    <a:chOff x="6503488" y="1757957"/>
                    <a:chExt cx="1201981" cy="1140035"/>
                  </a:xfrm>
                </p:grpSpPr>
                <p:pic>
                  <p:nvPicPr>
                    <p:cNvPr id="47" name="Graphic 46" descr="Avocado">
                      <a:extLst>
                        <a:ext uri="{FF2B5EF4-FFF2-40B4-BE49-F238E27FC236}">
                          <a16:creationId xmlns:a16="http://schemas.microsoft.com/office/drawing/2014/main" id="{5AE3159E-A841-4534-A1FA-0AA87FB7DFB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367385" y="1847179"/>
                      <a:ext cx="338084" cy="33808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8" name="Graphic 47" descr="Apple">
                      <a:extLst>
                        <a:ext uri="{FF2B5EF4-FFF2-40B4-BE49-F238E27FC236}">
                          <a16:creationId xmlns:a16="http://schemas.microsoft.com/office/drawing/2014/main" id="{46E45757-1B73-47B7-82BB-04DA41648BC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96DAC541-7B7A-43D3-8B79-37D633B846F1}">
                          <asvg:svgBlip xmlns:asvg="http://schemas.microsoft.com/office/drawing/2016/SVG/main" r:embed="rId7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596985" y="2381592"/>
                      <a:ext cx="247085" cy="247087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49" name="Freeform: Shape 48">
                      <a:extLst>
                        <a:ext uri="{FF2B5EF4-FFF2-40B4-BE49-F238E27FC236}">
                          <a16:creationId xmlns:a16="http://schemas.microsoft.com/office/drawing/2014/main" id="{74F1F75F-7A7A-1472-53DB-9730196A3C31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720527" y="2204836"/>
                      <a:ext cx="791527" cy="505776"/>
                    </a:xfrm>
                    <a:custGeom>
                      <a:avLst/>
                      <a:gdLst>
                        <a:gd name="connsiteX0" fmla="*/ 352520 w 791527"/>
                        <a:gd name="connsiteY0" fmla="*/ 392430 h 505777"/>
                        <a:gd name="connsiteX1" fmla="*/ 495395 w 791527"/>
                        <a:gd name="connsiteY1" fmla="*/ 249555 h 505777"/>
                        <a:gd name="connsiteX2" fmla="*/ 751618 w 791527"/>
                        <a:gd name="connsiteY2" fmla="*/ 505778 h 505777"/>
                        <a:gd name="connsiteX3" fmla="*/ 791528 w 791527"/>
                        <a:gd name="connsiteY3" fmla="*/ 465773 h 505777"/>
                        <a:gd name="connsiteX4" fmla="*/ 495395 w 791527"/>
                        <a:gd name="connsiteY4" fmla="*/ 169545 h 505777"/>
                        <a:gd name="connsiteX5" fmla="*/ 352520 w 791527"/>
                        <a:gd name="connsiteY5" fmla="*/ 312420 h 505777"/>
                        <a:gd name="connsiteX6" fmla="*/ 190595 w 791527"/>
                        <a:gd name="connsiteY6" fmla="*/ 150495 h 505777"/>
                        <a:gd name="connsiteX7" fmla="*/ 96203 w 791527"/>
                        <a:gd name="connsiteY7" fmla="*/ 56198 h 505777"/>
                        <a:gd name="connsiteX8" fmla="*/ 152495 w 791527"/>
                        <a:gd name="connsiteY8" fmla="*/ 0 h 505777"/>
                        <a:gd name="connsiteX9" fmla="*/ 0 w 791527"/>
                        <a:gd name="connsiteY9" fmla="*/ 0 h 505777"/>
                        <a:gd name="connsiteX10" fmla="*/ 0 w 791527"/>
                        <a:gd name="connsiteY10" fmla="*/ 152400 h 505777"/>
                        <a:gd name="connsiteX11" fmla="*/ 56197 w 791527"/>
                        <a:gd name="connsiteY11" fmla="*/ 96202 h 505777"/>
                        <a:gd name="connsiteX12" fmla="*/ 152495 w 791527"/>
                        <a:gd name="connsiteY12" fmla="*/ 192405 h 505777"/>
                        <a:gd name="connsiteX13" fmla="*/ 352520 w 791527"/>
                        <a:gd name="connsiteY13" fmla="*/ 392430 h 5057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791527" h="505777">
                          <a:moveTo>
                            <a:pt x="352520" y="392430"/>
                          </a:moveTo>
                          <a:lnTo>
                            <a:pt x="495395" y="249555"/>
                          </a:lnTo>
                          <a:lnTo>
                            <a:pt x="751618" y="505778"/>
                          </a:lnTo>
                          <a:lnTo>
                            <a:pt x="791528" y="465773"/>
                          </a:lnTo>
                          <a:lnTo>
                            <a:pt x="495395" y="169545"/>
                          </a:lnTo>
                          <a:lnTo>
                            <a:pt x="352520" y="312420"/>
                          </a:lnTo>
                          <a:lnTo>
                            <a:pt x="190595" y="150495"/>
                          </a:lnTo>
                          <a:lnTo>
                            <a:pt x="96203" y="56198"/>
                          </a:lnTo>
                          <a:lnTo>
                            <a:pt x="152495" y="0"/>
                          </a:lnTo>
                          <a:lnTo>
                            <a:pt x="0" y="0"/>
                          </a:lnTo>
                          <a:lnTo>
                            <a:pt x="0" y="152400"/>
                          </a:lnTo>
                          <a:lnTo>
                            <a:pt x="56197" y="96202"/>
                          </a:lnTo>
                          <a:lnTo>
                            <a:pt x="152495" y="192405"/>
                          </a:lnTo>
                          <a:lnTo>
                            <a:pt x="352520" y="392430"/>
                          </a:lnTo>
                          <a:close/>
                        </a:path>
                      </a:pathLst>
                    </a:custGeom>
                    <a:solidFill>
                      <a:srgbClr val="00B0F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GB" sz="1600"/>
                    </a:p>
                  </p:txBody>
                </p:sp>
                <p:pic>
                  <p:nvPicPr>
                    <p:cNvPr id="50" name="Graphic 49" descr="Cow">
                      <a:extLst>
                        <a:ext uri="{FF2B5EF4-FFF2-40B4-BE49-F238E27FC236}">
                          <a16:creationId xmlns:a16="http://schemas.microsoft.com/office/drawing/2014/main" id="{B0EE4C34-4442-93BD-299A-287D90FD176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96DAC541-7B7A-43D3-8B79-37D633B846F1}">
                          <asvg:svgBlip xmlns:asvg="http://schemas.microsoft.com/office/drawing/2016/SVG/main" r:embed="rId9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914308" y="2012259"/>
                      <a:ext cx="369331" cy="36933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1" name="Rectangle 50">
                      <a:extLst>
                        <a:ext uri="{FF2B5EF4-FFF2-40B4-BE49-F238E27FC236}">
                          <a16:creationId xmlns:a16="http://schemas.microsoft.com/office/drawing/2014/main" id="{B9106EBD-AF04-2C49-DB76-D8EC3729F8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3494" y="1757957"/>
                      <a:ext cx="45719" cy="110089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600" b="1">
                        <a:latin typeface="Gill Sans MT"/>
                        <a:cs typeface="Gill Sans MT"/>
                      </a:endParaRPr>
                    </a:p>
                  </p:txBody>
                </p:sp>
                <p:sp>
                  <p:nvSpPr>
                    <p:cNvPr id="52" name="Rectangle 51">
                      <a:extLst>
                        <a:ext uri="{FF2B5EF4-FFF2-40B4-BE49-F238E27FC236}">
                          <a16:creationId xmlns:a16="http://schemas.microsoft.com/office/drawing/2014/main" id="{E487F931-E66A-5CFA-5839-68ACB81988C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7031074" y="2324688"/>
                      <a:ext cx="45718" cy="1100889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600" b="1">
                        <a:latin typeface="Gill Sans MT"/>
                        <a:cs typeface="Gill Sans MT"/>
                      </a:endParaRPr>
                    </a:p>
                  </p:txBody>
                </p:sp>
              </p:grpSp>
            </p:grpSp>
            <p:sp>
              <p:nvSpPr>
                <p:cNvPr id="39" name="Arrow: Right 38">
                  <a:extLst>
                    <a:ext uri="{FF2B5EF4-FFF2-40B4-BE49-F238E27FC236}">
                      <a16:creationId xmlns:a16="http://schemas.microsoft.com/office/drawing/2014/main" id="{64353F35-0EB2-A260-B9C5-5ACC8482205D}"/>
                    </a:ext>
                  </a:extLst>
                </p:cNvPr>
                <p:cNvSpPr/>
                <p:nvPr/>
              </p:nvSpPr>
              <p:spPr>
                <a:xfrm>
                  <a:off x="2581596" y="3021602"/>
                  <a:ext cx="821227" cy="412625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 b="1">
                    <a:latin typeface="Gill Sans MT"/>
                    <a:cs typeface="Gill Sans MT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9D4983E2-C66C-CBA8-C83E-3ED8A4239D02}"/>
                    </a:ext>
                  </a:extLst>
                </p:cNvPr>
                <p:cNvSpPr txBox="1"/>
                <p:nvPr/>
              </p:nvSpPr>
              <p:spPr>
                <a:xfrm>
                  <a:off x="883776" y="2275786"/>
                  <a:ext cx="1413009" cy="3101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867" b="1" dirty="0">
                      <a:solidFill>
                        <a:srgbClr val="464749"/>
                      </a:solidFill>
                    </a:rPr>
                    <a:t>Data Collection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DB42083-82CF-B1A8-8865-7B9145C1D996}"/>
                    </a:ext>
                  </a:extLst>
                </p:cNvPr>
                <p:cNvSpPr txBox="1"/>
                <p:nvPr/>
              </p:nvSpPr>
              <p:spPr>
                <a:xfrm>
                  <a:off x="6230436" y="2275786"/>
                  <a:ext cx="1361060" cy="3101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867" b="1" dirty="0">
                      <a:solidFill>
                        <a:srgbClr val="464749"/>
                      </a:solidFill>
                    </a:rPr>
                    <a:t>Insights</a:t>
                  </a:r>
                </a:p>
              </p:txBody>
            </p:sp>
            <p:pic>
              <p:nvPicPr>
                <p:cNvPr id="42" name="Picture 41" descr="A picture containing graphics, font, cartoon, clipart&#10;&#10;Description automatically generated">
                  <a:extLst>
                    <a:ext uri="{FF2B5EF4-FFF2-40B4-BE49-F238E27FC236}">
                      <a16:creationId xmlns:a16="http://schemas.microsoft.com/office/drawing/2014/main" id="{FB7A352A-EFB5-8280-ED5D-2F30C4EB87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b="16496"/>
                <a:stretch/>
              </p:blipFill>
              <p:spPr>
                <a:xfrm>
                  <a:off x="858213" y="2779911"/>
                  <a:ext cx="1565072" cy="1091993"/>
                </a:xfrm>
                <a:prstGeom prst="rect">
                  <a:avLst/>
                </a:prstGeom>
              </p:spPr>
            </p:pic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00B85654-E776-6276-4C9D-993E712B320B}"/>
                    </a:ext>
                  </a:extLst>
                </p:cNvPr>
                <p:cNvSpPr txBox="1"/>
                <p:nvPr/>
              </p:nvSpPr>
              <p:spPr>
                <a:xfrm>
                  <a:off x="3270226" y="1706350"/>
                  <a:ext cx="1866013" cy="3101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867" b="1" u="sng" dirty="0">
                      <a:solidFill>
                        <a:schemeClr val="accent6">
                          <a:lumMod val="75000"/>
                          <a:lumOff val="25000"/>
                        </a:schemeClr>
                      </a:solidFill>
                    </a:rPr>
                    <a:t>Artificial Intelligence</a:t>
                  </a:r>
                </a:p>
              </p:txBody>
            </p:sp>
            <p:sp>
              <p:nvSpPr>
                <p:cNvPr id="44" name="Arrow: Right 43">
                  <a:extLst>
                    <a:ext uri="{FF2B5EF4-FFF2-40B4-BE49-F238E27FC236}">
                      <a16:creationId xmlns:a16="http://schemas.microsoft.com/office/drawing/2014/main" id="{35A52806-D5A7-AF64-6F5B-1173B2AAE918}"/>
                    </a:ext>
                  </a:extLst>
                </p:cNvPr>
                <p:cNvSpPr/>
                <p:nvPr/>
              </p:nvSpPr>
              <p:spPr>
                <a:xfrm>
                  <a:off x="5091909" y="2985928"/>
                  <a:ext cx="821227" cy="412625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 b="1">
                    <a:latin typeface="Gill Sans MT"/>
                    <a:cs typeface="Gill Sans MT"/>
                  </a:endParaRP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8BE32CA-D667-A304-1F72-7ECD80FD0775}"/>
                    </a:ext>
                  </a:extLst>
                </p:cNvPr>
                <p:cNvSpPr txBox="1"/>
                <p:nvPr/>
              </p:nvSpPr>
              <p:spPr>
                <a:xfrm>
                  <a:off x="3340733" y="2269218"/>
                  <a:ext cx="1707594" cy="3101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867" b="1" dirty="0">
                      <a:solidFill>
                        <a:srgbClr val="464749"/>
                      </a:solidFill>
                    </a:rPr>
                    <a:t>Models</a:t>
                  </a:r>
                </a:p>
              </p:txBody>
            </p:sp>
          </p:grp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7E76AD56-07AC-4EFF-9202-A067BE33E1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t="8866" b="9796"/>
              <a:stretch/>
            </p:blipFill>
            <p:spPr>
              <a:xfrm>
                <a:off x="4023899" y="3182999"/>
                <a:ext cx="960702" cy="1259476"/>
              </a:xfrm>
              <a:prstGeom prst="rect">
                <a:avLst/>
              </a:prstGeom>
            </p:spPr>
          </p:pic>
        </p:grp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E113237E-89E1-16F3-0467-C7A4D1FD258C}"/>
                </a:ext>
              </a:extLst>
            </p:cNvPr>
            <p:cNvSpPr/>
            <p:nvPr/>
          </p:nvSpPr>
          <p:spPr>
            <a:xfrm rot="16200000">
              <a:off x="4353479" y="-543107"/>
              <a:ext cx="313914" cy="6674198"/>
            </a:xfrm>
            <a:prstGeom prst="rightBrace">
              <a:avLst/>
            </a:prstGeom>
            <a:ln w="158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7BFF0C7-EA5D-BE4A-33FC-4E03C92FBD72}"/>
              </a:ext>
            </a:extLst>
          </p:cNvPr>
          <p:cNvGrpSpPr/>
          <p:nvPr/>
        </p:nvGrpSpPr>
        <p:grpSpPr>
          <a:xfrm>
            <a:off x="824728" y="5252521"/>
            <a:ext cx="10542545" cy="979153"/>
            <a:chOff x="408218" y="1746404"/>
            <a:chExt cx="8540245" cy="793187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90C4D05-97F8-5585-FDEF-BA4B83BC62C1}"/>
                </a:ext>
              </a:extLst>
            </p:cNvPr>
            <p:cNvGrpSpPr/>
            <p:nvPr/>
          </p:nvGrpSpPr>
          <p:grpSpPr>
            <a:xfrm>
              <a:off x="408218" y="1880437"/>
              <a:ext cx="8540245" cy="659154"/>
              <a:chOff x="340549" y="1902429"/>
              <a:chExt cx="8540245" cy="659154"/>
            </a:xfrm>
          </p:grpSpPr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FC028DDC-2E71-EEC9-806E-1ABFBC20D1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143" y="1950417"/>
                <a:ext cx="6793063" cy="0"/>
              </a:xfrm>
              <a:prstGeom prst="straightConnector1">
                <a:avLst/>
              </a:prstGeom>
              <a:ln w="15875">
                <a:solidFill>
                  <a:schemeClr val="bg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80384E16-C79C-FBE1-A3E5-52CC6B9A7EDF}"/>
                  </a:ext>
                </a:extLst>
              </p:cNvPr>
              <p:cNvGrpSpPr/>
              <p:nvPr/>
            </p:nvGrpSpPr>
            <p:grpSpPr>
              <a:xfrm>
                <a:off x="340549" y="1902429"/>
                <a:ext cx="8540245" cy="659154"/>
                <a:chOff x="340549" y="1902429"/>
                <a:chExt cx="8540245" cy="659154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04D2994F-D589-A016-1793-3C1A52DEE08F}"/>
                    </a:ext>
                  </a:extLst>
                </p:cNvPr>
                <p:cNvGrpSpPr/>
                <p:nvPr/>
              </p:nvGrpSpPr>
              <p:grpSpPr>
                <a:xfrm>
                  <a:off x="2276449" y="1902429"/>
                  <a:ext cx="6604345" cy="659154"/>
                  <a:chOff x="2012408" y="1857347"/>
                  <a:chExt cx="6604345" cy="659154"/>
                </a:xfrm>
              </p:grpSpPr>
              <p:pic>
                <p:nvPicPr>
                  <p:cNvPr id="9" name="Picture 8" descr="A black background with grey letters&#10;&#10;Description automatically generated">
                    <a:extLst>
                      <a:ext uri="{FF2B5EF4-FFF2-40B4-BE49-F238E27FC236}">
                        <a16:creationId xmlns:a16="http://schemas.microsoft.com/office/drawing/2014/main" id="{417E687D-7CFB-1151-DA7B-B9155D834A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0515" b="8087"/>
                  <a:stretch/>
                </p:blipFill>
                <p:spPr>
                  <a:xfrm>
                    <a:off x="4709398" y="2025120"/>
                    <a:ext cx="1263205" cy="387790"/>
                  </a:xfrm>
                  <a:prstGeom prst="rect">
                    <a:avLst/>
                  </a:prstGeom>
                </p:spPr>
              </p:pic>
              <p:pic>
                <p:nvPicPr>
                  <p:cNvPr id="11" name="Picture 10" descr="A black and grey logo&#10;&#10;Description automatically generated">
                    <a:extLst>
                      <a:ext uri="{FF2B5EF4-FFF2-40B4-BE49-F238E27FC236}">
                        <a16:creationId xmlns:a16="http://schemas.microsoft.com/office/drawing/2014/main" id="{D6238E18-B01A-02F1-F65B-CD94852BBD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12408" y="2037761"/>
                    <a:ext cx="935162" cy="298326"/>
                  </a:xfrm>
                  <a:prstGeom prst="rect">
                    <a:avLst/>
                  </a:prstGeom>
                </p:spPr>
              </p:pic>
              <p:pic>
                <p:nvPicPr>
                  <p:cNvPr id="13" name="Picture 12" descr="A close-up of a logo&#10;&#10;Description automatically generated">
                    <a:extLst>
                      <a:ext uri="{FF2B5EF4-FFF2-40B4-BE49-F238E27FC236}">
                        <a16:creationId xmlns:a16="http://schemas.microsoft.com/office/drawing/2014/main" id="{FD049A48-4C44-A60A-55E0-0F5D643665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69898" y="1857347"/>
                    <a:ext cx="941649" cy="659154"/>
                  </a:xfrm>
                  <a:prstGeom prst="rect">
                    <a:avLst/>
                  </a:prstGeom>
                </p:spPr>
              </p:pic>
              <p:pic>
                <p:nvPicPr>
                  <p:cNvPr id="15" name="Picture 14" descr="A close-up of a logo&#10;&#10;Description automatically generated">
                    <a:extLst>
                      <a:ext uri="{FF2B5EF4-FFF2-40B4-BE49-F238E27FC236}">
                        <a16:creationId xmlns:a16="http://schemas.microsoft.com/office/drawing/2014/main" id="{B7F88759-C82E-23AD-5702-8E1BE56A88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7590" b="31778"/>
                  <a:stretch/>
                </p:blipFill>
                <p:spPr>
                  <a:xfrm>
                    <a:off x="6508235" y="1966205"/>
                    <a:ext cx="2108518" cy="44143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7" name="Picture 26" descr="A black background with green text&#10;&#10;Description automatically generated">
                  <a:extLst>
                    <a:ext uri="{FF2B5EF4-FFF2-40B4-BE49-F238E27FC236}">
                      <a16:creationId xmlns:a16="http://schemas.microsoft.com/office/drawing/2014/main" id="{D7BC6B4F-8F6A-EC10-6F46-7594BBAD54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0549" y="2016807"/>
                  <a:ext cx="1434661" cy="430398"/>
                </a:xfrm>
                <a:prstGeom prst="rect">
                  <a:avLst/>
                </a:prstGeom>
              </p:spPr>
            </p:pic>
          </p:grp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B7CCA35-457D-3DF9-5C89-A91321EE4B5A}"/>
                </a:ext>
              </a:extLst>
            </p:cNvPr>
            <p:cNvSpPr txBox="1"/>
            <p:nvPr/>
          </p:nvSpPr>
          <p:spPr>
            <a:xfrm>
              <a:off x="514214" y="1746404"/>
              <a:ext cx="466440" cy="28474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n-US" sz="1067" b="1" dirty="0">
                  <a:latin typeface="Verdana" pitchFamily="34" charset="0"/>
                </a:rPr>
                <a:t>2013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3BC4847-305B-41E6-8845-EC68305FE6B5}"/>
                </a:ext>
              </a:extLst>
            </p:cNvPr>
            <p:cNvSpPr txBox="1"/>
            <p:nvPr/>
          </p:nvSpPr>
          <p:spPr>
            <a:xfrm>
              <a:off x="7798590" y="1747433"/>
              <a:ext cx="428781" cy="28474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n-US" sz="1067" b="1" dirty="0">
                  <a:latin typeface="Verdana" pitchFamily="34" charset="0"/>
                </a:rPr>
                <a:t>Now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E394FBBF-EF0B-122C-C7E1-5E682B8B969A}"/>
              </a:ext>
            </a:extLst>
          </p:cNvPr>
          <p:cNvSpPr/>
          <p:nvPr/>
        </p:nvSpPr>
        <p:spPr>
          <a:xfrm>
            <a:off x="561600" y="6274418"/>
            <a:ext cx="2364480" cy="445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96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867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14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BABE6-B522-A9C4-6766-98F15B8CB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Windowing choices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019F4-8C77-B129-10DF-745DD1EC4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b="1" dirty="0"/>
              <a:t>Assumption</a:t>
            </a:r>
            <a:r>
              <a:rPr lang="en-GB" dirty="0"/>
              <a:t>: </a:t>
            </a:r>
          </a:p>
          <a:p>
            <a:pPr lvl="1"/>
            <a:r>
              <a:rPr lang="en-GB" dirty="0"/>
              <a:t>Same equipment</a:t>
            </a:r>
          </a:p>
          <a:p>
            <a:pPr lvl="1"/>
            <a:r>
              <a:rPr lang="en-GB" dirty="0"/>
              <a:t>Same procedure</a:t>
            </a:r>
          </a:p>
          <a:p>
            <a:pPr lvl="1"/>
            <a:r>
              <a:rPr lang="en-GB" dirty="0"/>
              <a:t>Same mental state</a:t>
            </a:r>
          </a:p>
          <a:p>
            <a:pPr lvl="1"/>
            <a:r>
              <a:rPr lang="en-GB" dirty="0"/>
              <a:t>Same physical state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5minute in the </a:t>
            </a:r>
            <a:r>
              <a:rPr lang="en-GB" dirty="0" err="1"/>
              <a:t>center</a:t>
            </a:r>
            <a:r>
              <a:rPr lang="en-GB" dirty="0"/>
              <a:t> of the recording:</a:t>
            </a:r>
          </a:p>
          <a:p>
            <a:pPr marL="228600" lvl="1">
              <a:spcBef>
                <a:spcPts val="1000"/>
              </a:spcBef>
            </a:pPr>
            <a:r>
              <a:rPr lang="en-GB" dirty="0"/>
              <a:t>~70x 10s windows (6 sec overlap)</a:t>
            </a:r>
          </a:p>
          <a:p>
            <a:pPr lvl="1"/>
            <a:r>
              <a:rPr lang="en-GB" dirty="0"/>
              <a:t>0.5-100 Hz =&gt; </a:t>
            </a:r>
            <a:r>
              <a:rPr lang="en-GB" dirty="0" err="1"/>
              <a:t>Nyquist</a:t>
            </a:r>
            <a:r>
              <a:rPr lang="en-GB" dirty="0"/>
              <a:t> &gt;= 4 sec window</a:t>
            </a:r>
          </a:p>
          <a:p>
            <a:r>
              <a:rPr lang="en-GB" dirty="0" err="1"/>
              <a:t>Spectogram</a:t>
            </a:r>
            <a:r>
              <a:rPr lang="en-GB" dirty="0"/>
              <a:t> for each window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203788" y="1385580"/>
            <a:ext cx="5579839" cy="1420428"/>
            <a:chOff x="6203788" y="1385580"/>
            <a:chExt cx="5579839" cy="1420428"/>
          </a:xfrm>
        </p:grpSpPr>
        <p:pic>
          <p:nvPicPr>
            <p:cNvPr id="6150" name="Picture 6" descr="Side by side: Comparing two performance marketing tools/agencies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329" b="12513"/>
            <a:stretch/>
          </p:blipFill>
          <p:spPr bwMode="auto">
            <a:xfrm>
              <a:off x="8078679" y="1385580"/>
              <a:ext cx="3704948" cy="1420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6203788" y="1864311"/>
              <a:ext cx="20524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Actual situation:</a:t>
              </a:r>
              <a:endParaRPr lang="en-US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43380" y="1631113"/>
            <a:ext cx="5188485" cy="1151793"/>
            <a:chOff x="843380" y="1631113"/>
            <a:chExt cx="5188485" cy="1151793"/>
          </a:xfrm>
        </p:grpSpPr>
        <p:pic>
          <p:nvPicPr>
            <p:cNvPr id="6148" name="Picture 4" descr="apples-to-apples-comparison - Piqosity - Adaptive Learning &amp; Student ...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984" b="16632"/>
            <a:stretch/>
          </p:blipFill>
          <p:spPr bwMode="auto">
            <a:xfrm>
              <a:off x="2660615" y="1631113"/>
              <a:ext cx="3371250" cy="1151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843380" y="1837678"/>
              <a:ext cx="19353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Ideal situation:</a:t>
              </a:r>
              <a:endParaRPr lang="en-US" sz="20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951160" y="2782906"/>
            <a:ext cx="1717330" cy="968355"/>
            <a:chOff x="8951160" y="2782906"/>
            <a:chExt cx="1717330" cy="968355"/>
          </a:xfrm>
        </p:grpSpPr>
        <p:sp>
          <p:nvSpPr>
            <p:cNvPr id="5" name="Down Arrow 4"/>
            <p:cNvSpPr/>
            <p:nvPr/>
          </p:nvSpPr>
          <p:spPr>
            <a:xfrm>
              <a:off x="9401452" y="2782906"/>
              <a:ext cx="816746" cy="51490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951160" y="3289596"/>
              <a:ext cx="17173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u="sng" dirty="0"/>
                <a:t>Cut corners!</a:t>
              </a:r>
              <a:endParaRPr lang="en-US" sz="2400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135744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A2698-5AD5-8764-3EC0-6761F889A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 model</a:t>
            </a:r>
            <a:br>
              <a:rPr lang="en-GB" dirty="0"/>
            </a:br>
            <a:r>
              <a:rPr lang="en-GB" dirty="0"/>
              <a:t>Evaluate</a:t>
            </a:r>
            <a:br>
              <a:rPr lang="en-GB" dirty="0"/>
            </a:br>
            <a:r>
              <a:rPr lang="en-GB" dirty="0"/>
              <a:t>Explain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E2AE85-8F51-0FFA-230A-3010F378FC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6860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6658-01EC-238A-F162-35AF88FC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D0F02-B4AE-B1AA-315F-B3F2223E7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2001"/>
            <a:ext cx="10515600" cy="4079653"/>
          </a:xfrm>
        </p:spPr>
        <p:txBody>
          <a:bodyPr/>
          <a:lstStyle/>
          <a:p>
            <a:r>
              <a:rPr lang="en-GB" b="1" dirty="0"/>
              <a:t>Supervised</a:t>
            </a:r>
          </a:p>
          <a:p>
            <a:pPr marL="457200" lvl="1" indent="0">
              <a:buNone/>
            </a:pPr>
            <a:r>
              <a:rPr lang="en-GB" b="1" dirty="0"/>
              <a:t>+</a:t>
            </a:r>
            <a:r>
              <a:rPr lang="en-GB" dirty="0"/>
              <a:t> use class info to your advantage</a:t>
            </a:r>
          </a:p>
          <a:p>
            <a:pPr marL="457200" lvl="1" indent="0">
              <a:buNone/>
            </a:pPr>
            <a:r>
              <a:rPr lang="en-GB" b="1" dirty="0"/>
              <a:t>-</a:t>
            </a:r>
            <a:r>
              <a:rPr lang="en-GB" dirty="0"/>
              <a:t> Requires annotation</a:t>
            </a:r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/>
              <a:t>Unsupervised</a:t>
            </a:r>
          </a:p>
          <a:p>
            <a:pPr marL="457200" lvl="1" indent="0">
              <a:buNone/>
            </a:pPr>
            <a:r>
              <a:rPr lang="en-GB" b="1" dirty="0"/>
              <a:t>+</a:t>
            </a:r>
            <a:r>
              <a:rPr lang="en-GB" dirty="0"/>
              <a:t> fast, no pre knowledge, unbiased</a:t>
            </a:r>
          </a:p>
          <a:p>
            <a:pPr marL="457200" lvl="1" indent="0">
              <a:buNone/>
            </a:pPr>
            <a:r>
              <a:rPr lang="en-GB" b="1" dirty="0"/>
              <a:t>-</a:t>
            </a:r>
            <a:r>
              <a:rPr lang="en-GB" dirty="0"/>
              <a:t> less info to train</a:t>
            </a:r>
          </a:p>
          <a:p>
            <a:pPr lvl="1"/>
            <a:endParaRPr lang="en-GB" dirty="0"/>
          </a:p>
          <a:p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7188DEF-2F4D-C1E4-0EB4-BB86A02D3CA4}"/>
              </a:ext>
            </a:extLst>
          </p:cNvPr>
          <p:cNvSpPr/>
          <p:nvPr/>
        </p:nvSpPr>
        <p:spPr>
          <a:xfrm>
            <a:off x="6350859" y="4433758"/>
            <a:ext cx="786384" cy="5577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A0DB99A-51D0-A3B7-2EED-F6DA180F8D10}"/>
              </a:ext>
            </a:extLst>
          </p:cNvPr>
          <p:cNvSpPr/>
          <p:nvPr/>
        </p:nvSpPr>
        <p:spPr>
          <a:xfrm>
            <a:off x="6442885" y="2066503"/>
            <a:ext cx="786384" cy="5577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4C63E1-5780-3665-A094-18D8A3005D7D}"/>
              </a:ext>
            </a:extLst>
          </p:cNvPr>
          <p:cNvSpPr txBox="1"/>
          <p:nvPr/>
        </p:nvSpPr>
        <p:spPr>
          <a:xfrm>
            <a:off x="7410741" y="4433758"/>
            <a:ext cx="1418895" cy="74168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tSNE</a:t>
            </a:r>
            <a:endParaRPr lang="en-GB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30691FF-2C87-3366-F47F-DF633AED3A86}"/>
              </a:ext>
            </a:extLst>
          </p:cNvPr>
          <p:cNvSpPr/>
          <p:nvPr/>
        </p:nvSpPr>
        <p:spPr>
          <a:xfrm>
            <a:off x="9154198" y="4433758"/>
            <a:ext cx="786384" cy="5577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0BB9F8-6324-AE04-2724-A866B9AF8BEF}"/>
              </a:ext>
            </a:extLst>
          </p:cNvPr>
          <p:cNvSpPr txBox="1"/>
          <p:nvPr/>
        </p:nvSpPr>
        <p:spPr>
          <a:xfrm>
            <a:off x="7516466" y="1953798"/>
            <a:ext cx="1583585" cy="78319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CNN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(</a:t>
            </a:r>
            <a:r>
              <a:rPr lang="en-GB" sz="2000" dirty="0" err="1"/>
              <a:t>XGBoost</a:t>
            </a:r>
            <a:r>
              <a:rPr lang="en-GB" sz="2000" dirty="0"/>
              <a:t>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2EE1119-5257-2B71-6857-E875D9647C2D}"/>
              </a:ext>
            </a:extLst>
          </p:cNvPr>
          <p:cNvGrpSpPr/>
          <p:nvPr/>
        </p:nvGrpSpPr>
        <p:grpSpPr>
          <a:xfrm>
            <a:off x="653717" y="1697941"/>
            <a:ext cx="5374640" cy="1852692"/>
            <a:chOff x="721360" y="3708400"/>
            <a:chExt cx="5374640" cy="1852692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1C6637A-2243-02B1-D39D-792E2C7EDCD9}"/>
                </a:ext>
              </a:extLst>
            </p:cNvPr>
            <p:cNvSpPr/>
            <p:nvPr/>
          </p:nvSpPr>
          <p:spPr>
            <a:xfrm>
              <a:off x="721360" y="3708400"/>
              <a:ext cx="5374640" cy="1483360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B0D9B1-6137-2FAB-2807-0E81E65DF743}"/>
                </a:ext>
              </a:extLst>
            </p:cNvPr>
            <p:cNvSpPr txBox="1"/>
            <p:nvPr/>
          </p:nvSpPr>
          <p:spPr>
            <a:xfrm>
              <a:off x="2784439" y="5191760"/>
              <a:ext cx="11612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accent6">
                      <a:lumMod val="75000"/>
                    </a:schemeClr>
                  </a:solidFill>
                </a:rPr>
                <a:t>Preferred!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1C33B2E-9113-96FA-6E0F-63A0628BE612}"/>
              </a:ext>
            </a:extLst>
          </p:cNvPr>
          <p:cNvGrpSpPr/>
          <p:nvPr/>
        </p:nvGrpSpPr>
        <p:grpSpPr>
          <a:xfrm>
            <a:off x="646163" y="3970970"/>
            <a:ext cx="5374640" cy="1852692"/>
            <a:chOff x="754837" y="1637206"/>
            <a:chExt cx="5374640" cy="185269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1D1D7C7-D542-DBDC-1364-D62D0EE66BD7}"/>
                </a:ext>
              </a:extLst>
            </p:cNvPr>
            <p:cNvSpPr/>
            <p:nvPr/>
          </p:nvSpPr>
          <p:spPr>
            <a:xfrm>
              <a:off x="754837" y="1637206"/>
              <a:ext cx="5374640" cy="1483360"/>
            </a:xfrm>
            <a:prstGeom prst="roundRect">
              <a:avLst/>
            </a:pr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C24613-49C5-5493-3BEC-84DCA9AD376B}"/>
                </a:ext>
              </a:extLst>
            </p:cNvPr>
            <p:cNvSpPr txBox="1"/>
            <p:nvPr/>
          </p:nvSpPr>
          <p:spPr>
            <a:xfrm>
              <a:off x="2330089" y="3120566"/>
              <a:ext cx="1950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accent4">
                      <a:lumMod val="75000"/>
                    </a:schemeClr>
                  </a:solidFill>
                </a:rPr>
                <a:t>Quick exploration!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04453C8-222D-5DE3-B7C9-478D851B8AC1}"/>
              </a:ext>
            </a:extLst>
          </p:cNvPr>
          <p:cNvSpPr txBox="1"/>
          <p:nvPr/>
        </p:nvSpPr>
        <p:spPr>
          <a:xfrm>
            <a:off x="10150792" y="4508338"/>
            <a:ext cx="1600302" cy="40862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Clustering</a:t>
            </a:r>
          </a:p>
        </p:txBody>
      </p:sp>
      <p:sp>
        <p:nvSpPr>
          <p:cNvPr id="10" name="Double Bracket 9"/>
          <p:cNvSpPr/>
          <p:nvPr/>
        </p:nvSpPr>
        <p:spPr>
          <a:xfrm>
            <a:off x="10037299" y="4237892"/>
            <a:ext cx="1893864" cy="937546"/>
          </a:xfrm>
          <a:prstGeom prst="bracketPair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50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14FC1-246C-F19E-BB9E-38BA3EAC5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Neural Network (CNN)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175D7-940D-3325-F000-4D0F1F5F5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Why CNN =&gt; </a:t>
            </a:r>
          </a:p>
          <a:p>
            <a:pPr lvl="1"/>
            <a:r>
              <a:rPr lang="en-GB" dirty="0"/>
              <a:t>Excellent for computer vision!</a:t>
            </a:r>
          </a:p>
          <a:p>
            <a:pPr lvl="1"/>
            <a:r>
              <a:rPr lang="en-GB" dirty="0"/>
              <a:t>Used for EEG [</a:t>
            </a:r>
            <a:r>
              <a:rPr lang="en-US" dirty="0" err="1"/>
              <a:t>Saeidi</a:t>
            </a:r>
            <a:r>
              <a:rPr lang="en-US" dirty="0"/>
              <a:t> et al. (2021)]</a:t>
            </a:r>
          </a:p>
          <a:p>
            <a:pPr lvl="1"/>
            <a:r>
              <a:rPr lang="en-GB" dirty="0" err="1"/>
              <a:t>dEEGtal</a:t>
            </a:r>
            <a:r>
              <a:rPr lang="en-GB" dirty="0"/>
              <a:t> has explored these already</a:t>
            </a:r>
          </a:p>
          <a:p>
            <a:pPr lvl="1"/>
            <a:r>
              <a:rPr lang="en-GB" dirty="0"/>
              <a:t>Easy to train</a:t>
            </a:r>
          </a:p>
          <a:p>
            <a:pPr lvl="1"/>
            <a:r>
              <a:rPr lang="en-GB" dirty="0"/>
              <a:t>Relatively easy to XAI</a:t>
            </a:r>
          </a:p>
          <a:p>
            <a:endParaRPr lang="en-GB" dirty="0"/>
          </a:p>
          <a:p>
            <a:r>
              <a:rPr lang="en-GB" dirty="0"/>
              <a:t>Alternatives?</a:t>
            </a:r>
          </a:p>
          <a:p>
            <a:pPr lvl="1"/>
            <a:r>
              <a:rPr lang="en-GB" dirty="0"/>
              <a:t>RNN / LSTM =&gt; for temporal signals</a:t>
            </a:r>
          </a:p>
          <a:p>
            <a:pPr lvl="2"/>
            <a:r>
              <a:rPr lang="en-GB" dirty="0"/>
              <a:t>=&gt; use electrode channel input instead of spectrogram!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703409" y="1556942"/>
            <a:ext cx="5104660" cy="3270386"/>
            <a:chOff x="6378094" y="1668713"/>
            <a:chExt cx="5104660" cy="3270386"/>
          </a:xfrm>
        </p:grpSpPr>
        <p:pic>
          <p:nvPicPr>
            <p:cNvPr id="12290" name="Picture 2" descr="convolutional neural network diagram | LearnOpenCV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8094" y="1668713"/>
              <a:ext cx="5104660" cy="3046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6462346" y="4662100"/>
              <a:ext cx="5020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https://learnopencv.com/tag/convolutional-neural-network-diagram/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124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1F0B2-C727-BC62-BC58-5F1DFFBC2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CNN – How did it do?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644" y="1859683"/>
            <a:ext cx="4182754" cy="324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243" y="810102"/>
            <a:ext cx="3317928" cy="3542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12177" y="2743200"/>
            <a:ext cx="22468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/>
              <a:t>CNN Architecture: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dirty="0"/>
              <a:t>Input (128x128)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dirty="0"/>
              <a:t>2x Convolution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dirty="0"/>
              <a:t>2x Pooling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dirty="0"/>
              <a:t>2x Fully Connected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dirty="0"/>
              <a:t>Output</a:t>
            </a:r>
            <a:endParaRPr lang="en-US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366" y="4512975"/>
            <a:ext cx="4473452" cy="2233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151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60" b="8527"/>
          <a:stretch/>
        </p:blipFill>
        <p:spPr bwMode="auto">
          <a:xfrm>
            <a:off x="3991707" y="2261439"/>
            <a:ext cx="3025491" cy="2943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4A56CB-A70F-C359-0779-27F5B9DAB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eXplainable</a:t>
            </a:r>
            <a:r>
              <a:rPr lang="en-GB" dirty="0"/>
              <a:t> AI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" r="51112" b="8527"/>
          <a:stretch/>
        </p:blipFill>
        <p:spPr bwMode="auto">
          <a:xfrm>
            <a:off x="615509" y="2261440"/>
            <a:ext cx="3086054" cy="2943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7556642" y="295372"/>
            <a:ext cx="4267200" cy="2531867"/>
            <a:chOff x="6806184" y="1027906"/>
            <a:chExt cx="4267200" cy="2531867"/>
          </a:xfrm>
        </p:grpSpPr>
        <p:pic>
          <p:nvPicPr>
            <p:cNvPr id="5" name="Picture 4" descr="A black text on a white background&#10;&#10;Description automatically generated">
              <a:extLst>
                <a:ext uri="{FF2B5EF4-FFF2-40B4-BE49-F238E27FC236}">
                  <a16:creationId xmlns:a16="http://schemas.microsoft.com/office/drawing/2014/main" id="{7C9B2215-3E07-C0D2-F4EF-A1F9EE3E1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6184" y="1027906"/>
              <a:ext cx="4267200" cy="1066800"/>
            </a:xfrm>
            <a:prstGeom prst="rect">
              <a:avLst/>
            </a:prstGeom>
          </p:spPr>
        </p:pic>
        <p:pic>
          <p:nvPicPr>
            <p:cNvPr id="13314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641"/>
            <a:stretch/>
          </p:blipFill>
          <p:spPr bwMode="auto">
            <a:xfrm>
              <a:off x="7553347" y="2428178"/>
              <a:ext cx="1115868" cy="11315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29" r="38788"/>
            <a:stretch/>
          </p:blipFill>
          <p:spPr bwMode="auto">
            <a:xfrm>
              <a:off x="8528538" y="2428178"/>
              <a:ext cx="1336431" cy="11315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79"/>
            <a:stretch/>
          </p:blipFill>
          <p:spPr bwMode="auto">
            <a:xfrm>
              <a:off x="9855121" y="2428176"/>
              <a:ext cx="1069914" cy="11315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448408" y="2263257"/>
            <a:ext cx="3006969" cy="3563518"/>
            <a:chOff x="448408" y="2263257"/>
            <a:chExt cx="3006969" cy="3563518"/>
          </a:xfrm>
        </p:grpSpPr>
        <p:grpSp>
          <p:nvGrpSpPr>
            <p:cNvPr id="13" name="Group 12"/>
            <p:cNvGrpSpPr/>
            <p:nvPr/>
          </p:nvGrpSpPr>
          <p:grpSpPr>
            <a:xfrm>
              <a:off x="448408" y="2263257"/>
              <a:ext cx="3006969" cy="3337443"/>
              <a:chOff x="448408" y="2263257"/>
              <a:chExt cx="3006969" cy="3337443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448408" y="2263257"/>
                <a:ext cx="1090246" cy="30175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>
                  <a:lnSpc>
                    <a:spcPct val="150000"/>
                  </a:lnSpc>
                </a:pPr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120</a:t>
                </a:r>
              </a:p>
              <a:p>
                <a:pPr algn="r">
                  <a:lnSpc>
                    <a:spcPct val="150000"/>
                  </a:lnSpc>
                </a:pPr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100</a:t>
                </a:r>
              </a:p>
              <a:p>
                <a:pPr algn="r">
                  <a:lnSpc>
                    <a:spcPct val="150000"/>
                  </a:lnSpc>
                </a:pPr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80</a:t>
                </a:r>
              </a:p>
              <a:p>
                <a:pPr algn="r">
                  <a:lnSpc>
                    <a:spcPct val="150000"/>
                  </a:lnSpc>
                </a:pPr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60</a:t>
                </a:r>
              </a:p>
              <a:p>
                <a:pPr algn="r">
                  <a:lnSpc>
                    <a:spcPct val="150000"/>
                  </a:lnSpc>
                </a:pPr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40</a:t>
                </a:r>
              </a:p>
              <a:p>
                <a:pPr algn="r">
                  <a:lnSpc>
                    <a:spcPct val="150000"/>
                  </a:lnSpc>
                </a:pPr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20</a:t>
                </a:r>
              </a:p>
              <a:p>
                <a:pPr algn="r">
                  <a:lnSpc>
                    <a:spcPct val="150000"/>
                  </a:lnSpc>
                </a:pPr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0</a:t>
                </a:r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20592" y="5279019"/>
                <a:ext cx="322508" cy="3216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0</a:t>
                </a:r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2411898" y="5279019"/>
                <a:ext cx="1043479" cy="3216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10</a:t>
                </a:r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2045884" y="5457443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Time [S]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2424" y="3492870"/>
              <a:ext cx="1595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Frequency [Hz]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5328139" y="4026876"/>
            <a:ext cx="1354015" cy="1178169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7236069" y="3879987"/>
            <a:ext cx="2502967" cy="1325059"/>
            <a:chOff x="7236069" y="3879987"/>
            <a:chExt cx="2502967" cy="1325059"/>
          </a:xfrm>
        </p:grpSpPr>
        <p:sp>
          <p:nvSpPr>
            <p:cNvPr id="19" name="Right Brace 18"/>
            <p:cNvSpPr/>
            <p:nvPr/>
          </p:nvSpPr>
          <p:spPr>
            <a:xfrm>
              <a:off x="7236069" y="3879987"/>
              <a:ext cx="677008" cy="132505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984441" y="4219350"/>
              <a:ext cx="1754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itchFamily="34" charset="0"/>
                <a:buChar char="•"/>
              </a:pPr>
              <a:r>
                <a:rPr lang="en-GB" dirty="0"/>
                <a:t>Short events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GB" dirty="0"/>
                <a:t>0-40 Hz</a:t>
              </a:r>
              <a:endParaRPr lang="en-US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932763" y="1892107"/>
            <a:ext cx="2117887" cy="673500"/>
            <a:chOff x="2932763" y="1892107"/>
            <a:chExt cx="2117887" cy="673500"/>
          </a:xfrm>
        </p:grpSpPr>
        <p:sp>
          <p:nvSpPr>
            <p:cNvPr id="24" name="TextBox 23"/>
            <p:cNvSpPr txBox="1"/>
            <p:nvPr/>
          </p:nvSpPr>
          <p:spPr>
            <a:xfrm>
              <a:off x="2932763" y="1892107"/>
              <a:ext cx="2117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Integrated Gradients</a:t>
              </a:r>
              <a:endParaRPr lang="en-US" dirty="0"/>
            </a:p>
          </p:txBody>
        </p:sp>
        <p:sp>
          <p:nvSpPr>
            <p:cNvPr id="25" name="Bent Arrow 24"/>
            <p:cNvSpPr/>
            <p:nvPr/>
          </p:nvSpPr>
          <p:spPr>
            <a:xfrm rot="2700000">
              <a:off x="3613639" y="2160280"/>
              <a:ext cx="404446" cy="40620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0279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Backpropagation</a:t>
            </a:r>
            <a:r>
              <a:rPr lang="en-GB" dirty="0"/>
              <a:t> through network</a:t>
            </a:r>
            <a:endParaRPr lang="en-US" dirty="0"/>
          </a:p>
        </p:txBody>
      </p:sp>
      <p:pic>
        <p:nvPicPr>
          <p:cNvPr id="14338" name="Picture 2" descr="Operations of Integrated Gradients and Expressive Gradients. | Download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352" y="1726223"/>
            <a:ext cx="8096250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128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47F0D-A683-C98D-CE4E-CCF9DF4F3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XGBoost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83055-E497-C2B5-F61A-2329690F4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Gradient boosted decision tree</a:t>
            </a:r>
          </a:p>
          <a:p>
            <a:endParaRPr lang="en-GB" dirty="0"/>
          </a:p>
          <a:p>
            <a:r>
              <a:rPr lang="en-GB" b="1" dirty="0"/>
              <a:t>When in doubt =&gt; Use </a:t>
            </a:r>
            <a:r>
              <a:rPr lang="en-GB" b="1" dirty="0" err="1"/>
              <a:t>XGBoost</a:t>
            </a:r>
            <a:r>
              <a:rPr lang="en-GB" b="1" dirty="0"/>
              <a:t>!</a:t>
            </a:r>
          </a:p>
          <a:p>
            <a:pPr marL="457200" lvl="1" indent="0">
              <a:buNone/>
            </a:pPr>
            <a:r>
              <a:rPr lang="en-GB" dirty="0"/>
              <a:t>+ Not sensitive to scaling</a:t>
            </a:r>
          </a:p>
          <a:p>
            <a:pPr marL="457200" lvl="1" indent="0">
              <a:buNone/>
            </a:pPr>
            <a:r>
              <a:rPr lang="en-GB" dirty="0"/>
              <a:t>+ High performance</a:t>
            </a:r>
          </a:p>
          <a:p>
            <a:pPr marL="457200" lvl="1" indent="0">
              <a:buNone/>
            </a:pPr>
            <a:r>
              <a:rPr lang="en-GB" dirty="0"/>
              <a:t>+ Easy feature importance tools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Works (in my experience) better </a:t>
            </a:r>
            <a:br>
              <a:rPr lang="en-GB" dirty="0"/>
            </a:br>
            <a:r>
              <a:rPr lang="en-GB" dirty="0"/>
              <a:t>with categorical/numerical features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10244" name="Picture 4" descr="Lets Try Message On Notebook Paper Stock Photo 2256305741 | Shutter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78" y="4057405"/>
            <a:ext cx="371475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6956594" y="1049176"/>
            <a:ext cx="4112056" cy="2553862"/>
            <a:chOff x="6956594" y="1049176"/>
            <a:chExt cx="4112056" cy="2553862"/>
          </a:xfrm>
        </p:grpSpPr>
        <p:pic>
          <p:nvPicPr>
            <p:cNvPr id="10242" name="Picture 2" descr="Understanding XGBoost Algorithm In Detail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6594" y="1049176"/>
              <a:ext cx="4112056" cy="2184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7011994" y="3233706"/>
              <a:ext cx="39687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https://analyticsindiamag.com/ai-mysteries/xgboost-internal-working-to-make-decision-trees-and-deduce-predictions/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812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9C9AD-5D40-FCD1-BD03-0F9789725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XGBoost</a:t>
            </a:r>
            <a:r>
              <a:rPr lang="en-GB" dirty="0"/>
              <a:t> - How did it do? (not good…)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961" y="1732817"/>
            <a:ext cx="5067300" cy="455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6834127" y="1782113"/>
            <a:ext cx="4591050" cy="4503654"/>
            <a:chOff x="6737412" y="1602034"/>
            <a:chExt cx="4591050" cy="45036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627FE2-7541-D079-97C6-555E6034E284}"/>
                </a:ext>
              </a:extLst>
            </p:cNvPr>
            <p:cNvSpPr txBox="1"/>
            <p:nvPr/>
          </p:nvSpPr>
          <p:spPr>
            <a:xfrm>
              <a:off x="7123175" y="5736356"/>
              <a:ext cx="3819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Needs translation to back to </a:t>
              </a:r>
              <a:r>
                <a:rPr lang="en-GB" dirty="0" err="1"/>
                <a:t>freq</a:t>
              </a:r>
              <a:r>
                <a:rPr lang="en-GB" dirty="0"/>
                <a:t> + bin </a:t>
              </a:r>
            </a:p>
          </p:txBody>
        </p:sp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7412" y="1602034"/>
              <a:ext cx="4591050" cy="4181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6790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Lol</a:t>
            </a:r>
            <a:r>
              <a:rPr lang="en-GB" dirty="0"/>
              <a:t>…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913" y="1540640"/>
            <a:ext cx="8458201" cy="4740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0076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AB9CF-68C6-C82C-4144-B60783FE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Assignment + 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6AABB-F026-942D-2158-CED7DD4A6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Objective</a:t>
            </a:r>
            <a:r>
              <a:rPr lang="en-GB" dirty="0"/>
              <a:t>: </a:t>
            </a:r>
            <a:r>
              <a:rPr lang="en-GB" sz="2400" dirty="0"/>
              <a:t>Build models to classify whether an EEG belongs to Group1 or Group2.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400" b="1" dirty="0"/>
              <a:t>Tasks: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/>
              <a:t>Exploratory Data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/>
              <a:t>Feature Engineering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/>
              <a:t>Build Model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/>
              <a:t>Hyperparameter Tuning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/>
              <a:t>Model Evaluation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/>
              <a:t>Explainability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77FDF4-C966-A92D-3ACD-09F38EFDD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677" y="3115591"/>
            <a:ext cx="596265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4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t-distributed Stochastic Neighbour Embedding (</a:t>
            </a:r>
            <a:r>
              <a:rPr lang="en-GB" sz="4000" dirty="0" err="1"/>
              <a:t>tSNE</a:t>
            </a:r>
            <a:r>
              <a:rPr lang="en-GB" sz="4000" dirty="0"/>
              <a:t>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Not better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902" y="1394443"/>
            <a:ext cx="8911126" cy="5082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902" y="1520166"/>
            <a:ext cx="9081236" cy="4831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944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4501E-5F16-FBCD-9B1E-2F5A0CE4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 tuning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6EC1F-54FF-E9D2-3C8A-9A494DC2C8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8019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FDE157-BD5A-CE93-CC57-3803388AC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Stuff that affects performance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4132385"/>
            <a:ext cx="10515600" cy="2044577"/>
          </a:xfrm>
        </p:spPr>
        <p:txBody>
          <a:bodyPr/>
          <a:lstStyle/>
          <a:p>
            <a:r>
              <a:rPr lang="en-GB" dirty="0"/>
              <a:t>No cross-validation done!</a:t>
            </a:r>
          </a:p>
          <a:p>
            <a:endParaRPr lang="en-GB" dirty="0"/>
          </a:p>
          <a:p>
            <a:r>
              <a:rPr lang="en-GB" u="sng" dirty="0"/>
              <a:t>Data quality?</a:t>
            </a:r>
          </a:p>
          <a:p>
            <a:pPr lvl="1"/>
            <a:r>
              <a:rPr lang="en-GB" dirty="0"/>
              <a:t>Ensure that recordings are comparable/representative!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34508" y="1732084"/>
            <a:ext cx="25585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GB" b="1" dirty="0" err="1"/>
              <a:t>Spectogram</a:t>
            </a:r>
            <a:r>
              <a:rPr lang="en-GB" b="1" dirty="0"/>
              <a:t>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GB" dirty="0"/>
              <a:t>Resolution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GB" dirty="0"/>
              <a:t>Frequency Range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695592" y="1732084"/>
            <a:ext cx="26376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GB" b="1" dirty="0" err="1"/>
              <a:t>XGBoost</a:t>
            </a:r>
            <a:r>
              <a:rPr lang="en-GB" b="1" dirty="0"/>
              <a:t>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GB" u="sng" dirty="0"/>
              <a:t>Feature selection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GB" dirty="0"/>
              <a:t>Depth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GB" dirty="0"/>
              <a:t>N-times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05146" y="1732084"/>
            <a:ext cx="36136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GB" b="1" dirty="0"/>
              <a:t>CNN: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GB" dirty="0"/>
              <a:t>Image transform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GB" u="sng" dirty="0"/>
              <a:t>Architecture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GB" u="sng" dirty="0"/>
              <a:t>Layers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GB" u="sng" dirty="0"/>
              <a:t>Nodes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GB" dirty="0"/>
              <a:t>Training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GB" dirty="0"/>
              <a:t>Time (epochs)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GB" dirty="0"/>
              <a:t> Learning rate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GB" dirty="0"/>
              <a:t>Loss function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GB" dirty="0"/>
              <a:t>…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49568" y="1732084"/>
            <a:ext cx="30509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GB" b="1" dirty="0"/>
              <a:t>(Pre)Processing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GB" u="sng" dirty="0"/>
              <a:t>Filtering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GB" u="sng" dirty="0"/>
              <a:t>Window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GB" dirty="0"/>
              <a:t>length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GB" dirty="0"/>
              <a:t>Nr of windows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GB" dirty="0"/>
              <a:t>Overlap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GB" u="sng" dirty="0"/>
              <a:t>ICA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B6BB7602-D30D-529B-55B8-5B9C5C07B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592" y="3991222"/>
            <a:ext cx="3341566" cy="231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6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A0A50-5B9E-1A9A-04D3-AF1707146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C7DF4-FAB1-C6C5-15E2-053A6934F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u="sng" dirty="0"/>
              <a:t>Ideas worth exploring:</a:t>
            </a:r>
          </a:p>
          <a:p>
            <a:r>
              <a:rPr lang="en-GB" dirty="0"/>
              <a:t>Transfer learning from existing model =&gt; individualise model</a:t>
            </a:r>
          </a:p>
          <a:p>
            <a:r>
              <a:rPr lang="en-GB" dirty="0"/>
              <a:t>Real time encoding, e.g. using LSTM</a:t>
            </a:r>
          </a:p>
          <a:p>
            <a:r>
              <a:rPr lang="en-GB" dirty="0"/>
              <a:t>Data Quality model</a:t>
            </a:r>
          </a:p>
          <a:p>
            <a:pPr lvl="1"/>
            <a:r>
              <a:rPr lang="en-GB" dirty="0"/>
              <a:t>Detects when input is optimal for epilepsy detection</a:t>
            </a:r>
          </a:p>
          <a:p>
            <a:r>
              <a:rPr lang="en-GB" dirty="0"/>
              <a:t>…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36237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66F3B-2096-09EB-832E-A8F2F237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BE2F6-FA3D-F9F3-C2B5-4B5A8CAF6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Medical Software != Academic Software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Main standard for medical devices software development:</a:t>
            </a:r>
          </a:p>
          <a:p>
            <a:r>
              <a:rPr lang="en-US" sz="1800" u="sng" dirty="0"/>
              <a:t>IEC 62304</a:t>
            </a:r>
            <a:r>
              <a:rPr lang="en-US" sz="1800" dirty="0"/>
              <a:t> - Deals with the software lifecycle, i.e. almost everything about what software engineers do.</a:t>
            </a:r>
          </a:p>
          <a:p>
            <a:r>
              <a:rPr lang="en-US" sz="1800" strike="sngStrike" dirty="0"/>
              <a:t>IEC 60601-1 - Applicable to embedded software in a hardware medical device,</a:t>
            </a:r>
          </a:p>
          <a:p>
            <a:r>
              <a:rPr lang="en-US" sz="1800" dirty="0"/>
              <a:t>IEC 82304-1 - Applicable to standalone software, i.e. Software as a Medical Device (</a:t>
            </a:r>
            <a:r>
              <a:rPr lang="en-US" sz="1800" dirty="0" err="1"/>
              <a:t>SaMD</a:t>
            </a:r>
            <a:r>
              <a:rPr lang="en-US" sz="1800" dirty="0"/>
              <a:t>),</a:t>
            </a:r>
          </a:p>
          <a:p>
            <a:r>
              <a:rPr lang="en-US" sz="1800" dirty="0"/>
              <a:t>IEC 81001-5-1 – </a:t>
            </a:r>
            <a:r>
              <a:rPr lang="en-US" sz="1800" dirty="0" err="1"/>
              <a:t>Cybersecurity</a:t>
            </a:r>
            <a:r>
              <a:rPr lang="en-US" sz="1800" dirty="0"/>
              <a:t> requirements</a:t>
            </a:r>
          </a:p>
          <a:p>
            <a:r>
              <a:rPr lang="en-US" sz="1800" strike="sngStrike" dirty="0"/>
              <a:t>IEC 62366-1 - Man-machine interface ergonomics requirements.</a:t>
            </a:r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6084277"/>
            <a:ext cx="4310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/>
              <a:t>ISO = International standards (mechanics)</a:t>
            </a:r>
          </a:p>
          <a:p>
            <a:r>
              <a:rPr lang="en-GB" sz="1200" i="1" dirty="0"/>
              <a:t>IEC = International standards (electrical and electrical engineering)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9500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B8CEC8-E73C-05CA-E8AA-82D63FEBF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34F8F-78AA-563B-9701-F7530A227F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1712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7ADE2-5DCE-908C-6F6E-53991A4DC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9667C-2662-29D9-1386-FB7C5D6A2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600" dirty="0"/>
              <a:t>Data Info crucial for Model Design </a:t>
            </a:r>
            <a:r>
              <a:rPr lang="en-GB" sz="2600" dirty="0">
                <a:sym typeface="Wingdings" pitchFamily="2" charset="2"/>
              </a:rPr>
              <a:t></a:t>
            </a:r>
            <a:r>
              <a:rPr lang="en-GB" sz="2600" dirty="0"/>
              <a:t> Model Design crucial for data choice</a:t>
            </a:r>
          </a:p>
          <a:p>
            <a:endParaRPr lang="en-GB" dirty="0"/>
          </a:p>
          <a:p>
            <a:r>
              <a:rPr lang="en-GB" dirty="0"/>
              <a:t>CNN lend themselves good for images</a:t>
            </a:r>
          </a:p>
          <a:p>
            <a:endParaRPr lang="en-GB" dirty="0"/>
          </a:p>
          <a:p>
            <a:r>
              <a:rPr lang="en-GB" dirty="0"/>
              <a:t>Much room for improvement</a:t>
            </a:r>
          </a:p>
          <a:p>
            <a:endParaRPr lang="en-GB" dirty="0"/>
          </a:p>
          <a:p>
            <a:r>
              <a:rPr lang="en-GB" u="sng" dirty="0"/>
              <a:t>Good</a:t>
            </a:r>
            <a:r>
              <a:rPr lang="en-GB" dirty="0"/>
              <a:t> </a:t>
            </a:r>
            <a:r>
              <a:rPr lang="en-GB" dirty="0" err="1"/>
              <a:t>Explainability</a:t>
            </a:r>
            <a:r>
              <a:rPr lang="en-GB" dirty="0"/>
              <a:t> requires more than </a:t>
            </a:r>
            <a:r>
              <a:rPr lang="en-GB" dirty="0" err="1"/>
              <a:t>heatmaps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505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1616F-6084-10C4-0290-487EF33A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allocation – 80/20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A331A-D667-84C5-7B4D-4DE18D6E9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765" y="2301486"/>
            <a:ext cx="5190744" cy="4351338"/>
          </a:xfrm>
        </p:spPr>
        <p:txBody>
          <a:bodyPr>
            <a:normAutofit/>
          </a:bodyPr>
          <a:lstStyle/>
          <a:p>
            <a:r>
              <a:rPr lang="en-GB" dirty="0"/>
              <a:t>Effort spend:</a:t>
            </a:r>
          </a:p>
          <a:p>
            <a:pPr lvl="1"/>
            <a:r>
              <a:rPr lang="en-GB" dirty="0"/>
              <a:t>~2.5 days</a:t>
            </a:r>
          </a:p>
          <a:p>
            <a:pPr lvl="1"/>
            <a:endParaRPr lang="en-GB" dirty="0"/>
          </a:p>
          <a:p>
            <a:r>
              <a:rPr lang="en-GB" dirty="0"/>
              <a:t>Aim: </a:t>
            </a:r>
          </a:p>
          <a:p>
            <a:pPr lvl="1"/>
            <a:r>
              <a:rPr lang="en-GB" dirty="0"/>
              <a:t>How I work</a:t>
            </a:r>
          </a:p>
          <a:p>
            <a:pPr lvl="1"/>
            <a:r>
              <a:rPr lang="en-GB" dirty="0"/>
              <a:t>How I think</a:t>
            </a:r>
          </a:p>
          <a:p>
            <a:endParaRPr lang="en-GB" dirty="0"/>
          </a:p>
          <a:p>
            <a:r>
              <a:rPr lang="en-GB" dirty="0"/>
              <a:t>Disclaimer:</a:t>
            </a:r>
          </a:p>
          <a:p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23EFA90-8ECC-E6E8-9459-1099994AD0F7}"/>
              </a:ext>
            </a:extLst>
          </p:cNvPr>
          <p:cNvGrpSpPr/>
          <p:nvPr/>
        </p:nvGrpSpPr>
        <p:grpSpPr>
          <a:xfrm>
            <a:off x="443159" y="1690688"/>
            <a:ext cx="5839454" cy="3933189"/>
            <a:chOff x="443159" y="1464858"/>
            <a:chExt cx="5839454" cy="3933189"/>
          </a:xfrm>
        </p:grpSpPr>
        <p:pic>
          <p:nvPicPr>
            <p:cNvPr id="5" name="Picture 4" descr="A pie chart with numbers and text&#10;&#10;Description automatically generated">
              <a:extLst>
                <a:ext uri="{FF2B5EF4-FFF2-40B4-BE49-F238E27FC236}">
                  <a16:creationId xmlns:a16="http://schemas.microsoft.com/office/drawing/2014/main" id="{5638B23E-9E08-FC62-62FE-1B12E096AE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" r="4029" b="6031"/>
            <a:stretch/>
          </p:blipFill>
          <p:spPr>
            <a:xfrm>
              <a:off x="443159" y="1464858"/>
              <a:ext cx="5839454" cy="347152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7457AB-8114-C81C-CDB6-A3917E53D03B}"/>
                </a:ext>
              </a:extLst>
            </p:cNvPr>
            <p:cNvSpPr txBox="1"/>
            <p:nvPr/>
          </p:nvSpPr>
          <p:spPr>
            <a:xfrm>
              <a:off x="1053053" y="4936382"/>
              <a:ext cx="43493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"Playing the whole game": A data collection and analysis exercise with Google Calendar - Scientific Figure on ResearchGate. Available from: https://www.researchgate.net/figure/The-80-20-rule-of-data-wrangling_fig2_339550606 [accessed 25 Oct 2024]</a:t>
              </a:r>
              <a:endParaRPr lang="en-GB" sz="800" dirty="0"/>
            </a:p>
          </p:txBody>
        </p:sp>
      </p:grpSp>
      <p:pic>
        <p:nvPicPr>
          <p:cNvPr id="1026" name="Picture 2" descr="Done is Better Than Perfect Handwritten Motivational Quote. Print for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058" y="4389516"/>
            <a:ext cx="1812420" cy="181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7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18E1D-F639-DFB9-2832-ED67065D8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2F601-01DC-0B29-0634-D390033D9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6900" y="2096027"/>
            <a:ext cx="4216893" cy="1458751"/>
          </a:xfrm>
        </p:spPr>
        <p:txBody>
          <a:bodyPr/>
          <a:lstStyle/>
          <a:p>
            <a:endParaRPr lang="en-GB" sz="1400" dirty="0">
              <a:hlinkClick r:id="rId2"/>
            </a:endParaRPr>
          </a:p>
          <a:p>
            <a:pPr marL="0" indent="0">
              <a:buNone/>
            </a:pPr>
            <a:r>
              <a:rPr lang="en-GB" sz="1400" dirty="0">
                <a:hlinkClick r:id="rId2"/>
              </a:rPr>
              <a:t>https://github.com/JeroenBuil/deegtal_coding_task</a:t>
            </a:r>
            <a:endParaRPr lang="en-GB" sz="1400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57D97C-5159-407C-947F-00F85F186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705" y="1696655"/>
            <a:ext cx="6089887" cy="2047462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FBDD6A1-C74B-1483-B9D9-81A803D16614}"/>
              </a:ext>
            </a:extLst>
          </p:cNvPr>
          <p:cNvSpPr txBox="1">
            <a:spLocks/>
          </p:cNvSpPr>
          <p:nvPr/>
        </p:nvSpPr>
        <p:spPr>
          <a:xfrm>
            <a:off x="1399423" y="4229749"/>
            <a:ext cx="2906593" cy="15582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u="sng" dirty="0"/>
              <a:t>For this project</a:t>
            </a:r>
          </a:p>
          <a:p>
            <a:r>
              <a:rPr lang="en-GB" dirty="0"/>
              <a:t>Stack:</a:t>
            </a:r>
          </a:p>
          <a:p>
            <a:pPr lvl="1"/>
            <a:r>
              <a:rPr lang="en-GB" dirty="0"/>
              <a:t>Python</a:t>
            </a:r>
          </a:p>
          <a:p>
            <a:pPr lvl="1"/>
            <a:r>
              <a:rPr lang="en-GB" dirty="0"/>
              <a:t>VSC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E8BA57A-0EDC-C162-D85C-D8F8FEE641CC}"/>
              </a:ext>
            </a:extLst>
          </p:cNvPr>
          <p:cNvSpPr txBox="1">
            <a:spLocks/>
          </p:cNvSpPr>
          <p:nvPr/>
        </p:nvSpPr>
        <p:spPr>
          <a:xfrm>
            <a:off x="3644797" y="4714939"/>
            <a:ext cx="3652103" cy="177793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Packages:</a:t>
            </a:r>
          </a:p>
          <a:p>
            <a:pPr lvl="1"/>
            <a:r>
              <a:rPr lang="en-GB" dirty="0"/>
              <a:t>MNE</a:t>
            </a:r>
          </a:p>
          <a:p>
            <a:pPr lvl="1"/>
            <a:r>
              <a:rPr lang="en-GB" dirty="0" err="1"/>
              <a:t>Scikit</a:t>
            </a:r>
            <a:r>
              <a:rPr lang="en-GB" dirty="0"/>
              <a:t>-Learn</a:t>
            </a:r>
          </a:p>
          <a:p>
            <a:pPr lvl="1"/>
            <a:r>
              <a:rPr lang="en-GB" dirty="0" err="1"/>
              <a:t>Matplotlib</a:t>
            </a:r>
            <a:endParaRPr lang="en-GB" dirty="0"/>
          </a:p>
          <a:p>
            <a:pPr lvl="1"/>
            <a:r>
              <a:rPr lang="en-GB" dirty="0" err="1"/>
              <a:t>Captum</a:t>
            </a:r>
            <a:endParaRPr lang="en-GB" dirty="0"/>
          </a:p>
          <a:p>
            <a:pPr lvl="1"/>
            <a:r>
              <a:rPr lang="en-GB" dirty="0"/>
              <a:t>DIY</a:t>
            </a:r>
          </a:p>
          <a:p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56E975E-8D26-D907-6FCC-9778A745826D}"/>
              </a:ext>
            </a:extLst>
          </p:cNvPr>
          <p:cNvSpPr txBox="1">
            <a:spLocks/>
          </p:cNvSpPr>
          <p:nvPr/>
        </p:nvSpPr>
        <p:spPr>
          <a:xfrm>
            <a:off x="6848414" y="4344049"/>
            <a:ext cx="4505386" cy="2373274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u="sng" dirty="0"/>
              <a:t>In reserve</a:t>
            </a:r>
          </a:p>
          <a:p>
            <a:r>
              <a:rPr lang="en-GB" sz="2400" dirty="0"/>
              <a:t>Stack:</a:t>
            </a:r>
          </a:p>
          <a:p>
            <a:pPr lvl="1"/>
            <a:r>
              <a:rPr lang="en-GB" sz="2000" dirty="0"/>
              <a:t>MS Azure</a:t>
            </a:r>
          </a:p>
          <a:p>
            <a:pPr lvl="1"/>
            <a:r>
              <a:rPr lang="en-GB" sz="2000" dirty="0" err="1"/>
              <a:t>Databricks</a:t>
            </a:r>
            <a:endParaRPr lang="en-GB" sz="2000" dirty="0"/>
          </a:p>
          <a:p>
            <a:pPr lvl="1"/>
            <a:r>
              <a:rPr lang="en-GB" sz="2000" dirty="0"/>
              <a:t>SQL</a:t>
            </a:r>
          </a:p>
          <a:p>
            <a:pPr lvl="1"/>
            <a:r>
              <a:rPr lang="en-GB" sz="2000" dirty="0"/>
              <a:t>Power BI</a:t>
            </a:r>
          </a:p>
          <a:p>
            <a:pPr lvl="1"/>
            <a:r>
              <a:rPr lang="en-GB" sz="2000" dirty="0"/>
              <a:t>…</a:t>
            </a:r>
          </a:p>
        </p:txBody>
      </p:sp>
      <p:pic>
        <p:nvPicPr>
          <p:cNvPr id="2050" name="Picture 2" descr="GitHub Logo, symbol, meaning, history, PNG, bran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38" y="73963"/>
            <a:ext cx="2891562" cy="162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235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DACA0-0066-EAB4-109C-6387AC9DD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Exploratory 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019681-513C-90BA-D479-BEB22008BA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47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C9868-6BC2-4CEC-4EF3-DBFDAB77A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8DD75-FB12-B0DE-5701-8F1346A8D1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are we dealing with?</a:t>
            </a:r>
          </a:p>
          <a:p>
            <a:pPr lvl="1"/>
            <a:r>
              <a:rPr lang="en-GB" dirty="0"/>
              <a:t>Data quality?</a:t>
            </a:r>
          </a:p>
          <a:p>
            <a:pPr lvl="1"/>
            <a:r>
              <a:rPr lang="en-GB" dirty="0"/>
              <a:t>Preprocessing?</a:t>
            </a:r>
          </a:p>
          <a:p>
            <a:pPr lvl="1"/>
            <a:r>
              <a:rPr lang="en-GB" dirty="0"/>
              <a:t>Patterns?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D0C53B-F812-3E56-6197-E5FC63B002E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u="sng" dirty="0"/>
              <a:t>Quick Stats:</a:t>
            </a:r>
          </a:p>
          <a:p>
            <a:r>
              <a:rPr lang="en-GB" sz="2400" dirty="0"/>
              <a:t>2 Groups</a:t>
            </a:r>
            <a:endParaRPr lang="en-GB" dirty="0"/>
          </a:p>
          <a:p>
            <a:pPr lvl="1"/>
            <a:r>
              <a:rPr lang="en-GB" sz="2000" dirty="0"/>
              <a:t>Unknown conditions</a:t>
            </a:r>
          </a:p>
          <a:p>
            <a:pPr lvl="1"/>
            <a:r>
              <a:rPr lang="en-GB" sz="2000" dirty="0"/>
              <a:t>Unknown stimuli</a:t>
            </a:r>
          </a:p>
          <a:p>
            <a:r>
              <a:rPr lang="en-GB" sz="2400" dirty="0"/>
              <a:t>5 recordings each </a:t>
            </a:r>
          </a:p>
          <a:p>
            <a:pPr lvl="1"/>
            <a:r>
              <a:rPr lang="en-GB" sz="2000" dirty="0"/>
              <a:t>Recording time: ~15-25min</a:t>
            </a:r>
          </a:p>
          <a:p>
            <a:pPr lvl="1"/>
            <a:r>
              <a:rPr lang="en-GB" sz="2000" dirty="0"/>
              <a:t>Fs: 250 Hz</a:t>
            </a:r>
          </a:p>
          <a:p>
            <a:pPr lvl="1"/>
            <a:r>
              <a:rPr lang="en-GB" sz="2000" dirty="0"/>
              <a:t>Filtering: 125 Hz lowpass</a:t>
            </a:r>
          </a:p>
          <a:p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5E85D6C-29C2-0243-8BF9-BA6BE6CF64E4}"/>
              </a:ext>
            </a:extLst>
          </p:cNvPr>
          <p:cNvSpPr txBox="1">
            <a:spLocks/>
          </p:cNvSpPr>
          <p:nvPr/>
        </p:nvSpPr>
        <p:spPr>
          <a:xfrm>
            <a:off x="990600" y="2990087"/>
            <a:ext cx="9131808" cy="3339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406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80D1A-A594-5669-E416-C9642DF22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Quality - Consistency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3AD86-58E4-7558-084E-5CB2AC5F0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Different recording methods (30ch vs 36ch)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Different experimental procedure</a:t>
            </a:r>
          </a:p>
          <a:p>
            <a:pPr lvl="1"/>
            <a:r>
              <a:rPr lang="en-GB" dirty="0"/>
              <a:t>photic </a:t>
            </a:r>
            <a:r>
              <a:rPr lang="en-GB" dirty="0" err="1"/>
              <a:t>stim</a:t>
            </a:r>
            <a:r>
              <a:rPr lang="en-GB" dirty="0"/>
              <a:t>?</a:t>
            </a:r>
          </a:p>
          <a:p>
            <a:pPr lvl="1"/>
            <a:r>
              <a:rPr lang="en-GB" dirty="0"/>
              <a:t>IBI (</a:t>
            </a:r>
            <a:r>
              <a:rPr lang="en-GB" dirty="0" err="1"/>
              <a:t>interburst</a:t>
            </a:r>
            <a:r>
              <a:rPr lang="en-GB" dirty="0"/>
              <a:t> intervals?)</a:t>
            </a:r>
          </a:p>
          <a:p>
            <a:pPr lvl="1"/>
            <a:r>
              <a:rPr lang="en-GB" dirty="0"/>
              <a:t>Bursts?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6F0068-3783-5A99-5992-CB3DAA88E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21620" b="30740"/>
          <a:stretch/>
        </p:blipFill>
        <p:spPr>
          <a:xfrm>
            <a:off x="357315" y="2299828"/>
            <a:ext cx="4125277" cy="19089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7720C6-82EF-7554-B437-F2CE3AEC8D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117" b="27981"/>
          <a:stretch/>
        </p:blipFill>
        <p:spPr>
          <a:xfrm>
            <a:off x="5047215" y="2299828"/>
            <a:ext cx="4125277" cy="190898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449B456-9D34-A0BB-B9DE-C0917DAA7286}"/>
              </a:ext>
            </a:extLst>
          </p:cNvPr>
          <p:cNvSpPr/>
          <p:nvPr/>
        </p:nvSpPr>
        <p:spPr>
          <a:xfrm>
            <a:off x="430467" y="3746278"/>
            <a:ext cx="1160589" cy="359378"/>
          </a:xfrm>
          <a:prstGeom prst="round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13021AC-EE1E-884D-D7D9-6C256A2645AE}"/>
              </a:ext>
            </a:extLst>
          </p:cNvPr>
          <p:cNvSpPr/>
          <p:nvPr/>
        </p:nvSpPr>
        <p:spPr>
          <a:xfrm>
            <a:off x="5047215" y="3623628"/>
            <a:ext cx="1160589" cy="359378"/>
          </a:xfrm>
          <a:prstGeom prst="round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Group 5"/>
          <p:cNvGrpSpPr/>
          <p:nvPr/>
        </p:nvGrpSpPr>
        <p:grpSpPr>
          <a:xfrm>
            <a:off x="9272359" y="1250609"/>
            <a:ext cx="2646064" cy="4007426"/>
            <a:chOff x="9272359" y="1250609"/>
            <a:chExt cx="2646064" cy="400742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32EE006-40E4-9878-0146-98BE23FB4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72359" y="1250609"/>
              <a:ext cx="1152058" cy="339423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BA1B477-24F3-E5DF-12C2-6F791C138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61968" y="1250609"/>
              <a:ext cx="1356455" cy="40074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955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2C443-6C50-E1B5-A808-DC7EC6851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Intermittend</a:t>
            </a:r>
            <a:r>
              <a:rPr lang="en-GB" dirty="0"/>
              <a:t> Photic Stimulation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A5669-9DFD-F709-26D6-1E2D63E8D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Photic Pulse train pulse in some recordings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Unfortunately not all channels</a:t>
            </a:r>
          </a:p>
          <a:p>
            <a:pPr lvl="1"/>
            <a:r>
              <a:rPr lang="en-GB" dirty="0"/>
              <a:t>Otherwise could be good epoch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FD1997-0479-A4BA-A1DD-DB2731F941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04"/>
          <a:stretch/>
        </p:blipFill>
        <p:spPr>
          <a:xfrm>
            <a:off x="6974235" y="3737642"/>
            <a:ext cx="4678171" cy="2883124"/>
          </a:xfrm>
          <a:prstGeom prst="rect">
            <a:avLst/>
          </a:prstGeom>
        </p:spPr>
      </p:pic>
      <p:pic>
        <p:nvPicPr>
          <p:cNvPr id="7" name="Picture 6" descr="A warning sign with white text&#10;&#10;Description automatically generated">
            <a:extLst>
              <a:ext uri="{FF2B5EF4-FFF2-40B4-BE49-F238E27FC236}">
                <a16:creationId xmlns:a16="http://schemas.microsoft.com/office/drawing/2014/main" id="{44E0F90E-1152-9A34-85A4-EBC6F11C6D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313" y="1632196"/>
            <a:ext cx="3414772" cy="192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07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1165</TotalTime>
  <Words>1348</Words>
  <Application>Microsoft Office PowerPoint</Application>
  <PresentationFormat>Widescreen</PresentationFormat>
  <Paragraphs>466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Gill Sans MT</vt:lpstr>
      <vt:lpstr>Verdana</vt:lpstr>
      <vt:lpstr>Wingdings</vt:lpstr>
      <vt:lpstr>Office Theme</vt:lpstr>
      <vt:lpstr>PowerPoint Presentation</vt:lpstr>
      <vt:lpstr>Short introduction</vt:lpstr>
      <vt:lpstr>Assignment + Deliverables</vt:lpstr>
      <vt:lpstr>Time allocation – 80/20 rule</vt:lpstr>
      <vt:lpstr>Git Repository</vt:lpstr>
      <vt:lpstr>Exploratory Data Analysis</vt:lpstr>
      <vt:lpstr>Exploratory Data Analysis</vt:lpstr>
      <vt:lpstr>Data Quality - Consistency</vt:lpstr>
      <vt:lpstr>Intermittend Photic Stimulation</vt:lpstr>
      <vt:lpstr>No consistent stim found</vt:lpstr>
      <vt:lpstr>Data Quality – Ch names </vt:lpstr>
      <vt:lpstr>Referenced?</vt:lpstr>
      <vt:lpstr>Re-referencing!</vt:lpstr>
      <vt:lpstr>EEG Preprocessing + Artefact Removal</vt:lpstr>
      <vt:lpstr>Filtering</vt:lpstr>
      <vt:lpstr>EDA - Conclusion</vt:lpstr>
      <vt:lpstr>Feature Engineering</vt:lpstr>
      <vt:lpstr>What is feature?</vt:lpstr>
      <vt:lpstr>Spectogram (time-freq analysis)</vt:lpstr>
      <vt:lpstr>Windowing choices</vt:lpstr>
      <vt:lpstr>Build model Evaluate Explain</vt:lpstr>
      <vt:lpstr>ML Models</vt:lpstr>
      <vt:lpstr>Convolutional Neural Network (CNN)</vt:lpstr>
      <vt:lpstr>CNN – How did it do?</vt:lpstr>
      <vt:lpstr>eXplainable AI</vt:lpstr>
      <vt:lpstr>Backpropagation through network</vt:lpstr>
      <vt:lpstr>XGBoost</vt:lpstr>
      <vt:lpstr>XGBoost - How did it do? (not good…)</vt:lpstr>
      <vt:lpstr>PCA</vt:lpstr>
      <vt:lpstr>t-distributed Stochastic Neighbour Embedding (tSNE)</vt:lpstr>
      <vt:lpstr>Hyperparameter tuning</vt:lpstr>
      <vt:lpstr>Stuff that affects performance</vt:lpstr>
      <vt:lpstr>Next steps </vt:lpstr>
      <vt:lpstr>Next steps</vt:lpstr>
      <vt:lpstr>Conclusion</vt:lpstr>
      <vt:lpstr>Conclusion</vt:lpstr>
    </vt:vector>
  </TitlesOfParts>
  <Company>Wageningen University and Research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Buil, Jeroen</dc:creator>
  <cp:lastModifiedBy>Buil, Jeroen</cp:lastModifiedBy>
  <cp:revision>36</cp:revision>
  <dcterms:created xsi:type="dcterms:W3CDTF">2024-10-22T09:28:34Z</dcterms:created>
  <dcterms:modified xsi:type="dcterms:W3CDTF">2024-10-27T21:34:33Z</dcterms:modified>
</cp:coreProperties>
</file>